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</p:sldIdLst>
  <p:sldSz cy="5143500" cx="9144000"/>
  <p:notesSz cx="6858000" cy="9144000"/>
  <p:embeddedFontLst>
    <p:embeddedFont>
      <p:font typeface="Arial Narrow"/>
      <p:regular r:id="rId98"/>
      <p:bold r:id="rId99"/>
      <p:italic r:id="rId100"/>
      <p:boldItalic r:id="rId101"/>
    </p:embeddedFont>
    <p:embeddedFont>
      <p:font typeface="Helvetica Neue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5" Type="http://schemas.openxmlformats.org/officeDocument/2006/relationships/font" Target="fonts/HelveticaNeue-boldItalic.fntdata"/><Relationship Id="rId104" Type="http://schemas.openxmlformats.org/officeDocument/2006/relationships/font" Target="fonts/HelveticaNeue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HelveticaNeue-bold.fntdata"/><Relationship Id="rId102" Type="http://schemas.openxmlformats.org/officeDocument/2006/relationships/font" Target="fonts/HelveticaNeue-regular.fntdata"/><Relationship Id="rId101" Type="http://schemas.openxmlformats.org/officeDocument/2006/relationships/font" Target="fonts/ArialNarrow-boldItalic.fntdata"/><Relationship Id="rId100" Type="http://schemas.openxmlformats.org/officeDocument/2006/relationships/font" Target="fonts/ArialNarrow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font" Target="fonts/ArialNarrow-bold.fntdata"/><Relationship Id="rId10" Type="http://schemas.openxmlformats.org/officeDocument/2006/relationships/slide" Target="slides/slide5.xml"/><Relationship Id="rId98" Type="http://schemas.openxmlformats.org/officeDocument/2006/relationships/font" Target="fonts/ArialNarrow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nlm-carpentries.github.io/2022-07-18-ncds-online/" TargetMode="External"/><Relationship Id="rId3" Type="http://schemas.openxmlformats.org/officeDocument/2006/relationships/hyperlink" Target="https://librarycarpentry.org/lc-spreadsheets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xplainxkcd.com/wiki/index.php/1906:_Making_Progress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foundation.org/understanding-machine-readability-in-modern-data-policy-2020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://nounproject.com" TargetMode="External"/><Relationship Id="rId5" Type="http://schemas.openxmlformats.org/officeDocument/2006/relationships/hyperlink" Target="http://nounproject.com" TargetMode="External"/><Relationship Id="rId6" Type="http://schemas.openxmlformats.org/officeDocument/2006/relationships/hyperlink" Target="http://nounproject.com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://nounproject.com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untryroadsmagazine.com/outdoors/knowing-nature/upstream-downstream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search.columbia.edu/sites/default/files/content/RCT%20content/ReaDI%20Program/tutorial_LabNotebook_V9.pdf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ntrol.com/technical-articles/machine-readable-vs-human-readable-data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://nounproject.com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akeareadme.com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lideshare.net/GuavaMarkeD/rstats-lessons-for-measure" TargetMode="External"/><Relationship Id="rId3" Type="http://schemas.openxmlformats.org/officeDocument/2006/relationships/hyperlink" Target="https://printablesign.net/please-dont-touch-sign-pdf/" TargetMode="External"/><Relationship Id="rId4" Type="http://schemas.openxmlformats.org/officeDocument/2006/relationships/hyperlink" Target="https://www.flaticon.com/free-icon/csv-file_4911248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://nounproject.com" TargetMode="External"/><Relationship Id="rId5" Type="http://schemas.openxmlformats.org/officeDocument/2006/relationships/hyperlink" Target="http://nounproject.com" TargetMode="External"/><Relationship Id="rId6" Type="http://schemas.openxmlformats.org/officeDocument/2006/relationships/hyperlink" Target="http://nounproject.com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hutterstock.com/image-vector/vector-illustration-broken-links-connections-chain-1431327467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://nounproject.com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oyceto.com/should-you-put-zero-or-leave-it-blank-in-your-excel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bubble.com/i/notebook/Friends-Don-t-Let-Friends-Merge-Cells-by-Schuylerxc/31458689.WX3NH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://nounproject.com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ebopedia.com/wp-content/uploads/1996/09/Special-Character.jpeg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://nounproject.com" TargetMode="External"/><Relationship Id="rId5" Type="http://schemas.openxmlformats.org/officeDocument/2006/relationships/hyperlink" Target="http://nounproject.com" TargetMode="External"/><Relationship Id="rId6" Type="http://schemas.openxmlformats.org/officeDocument/2006/relationships/hyperlink" Target="http://nounproject.com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://nounproject.com" TargetMode="External"/><Relationship Id="rId5" Type="http://schemas.openxmlformats.org/officeDocument/2006/relationships/hyperlink" Target="http://nounproject.com" TargetMode="External"/><Relationship Id="rId6" Type="http://schemas.openxmlformats.org/officeDocument/2006/relationships/hyperlink" Target="http://nounproject.com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bcgoodfood.com/howto/guide/health-benefits-dates" TargetMode="External"/><Relationship Id="rId3" Type="http://schemas.openxmlformats.org/officeDocument/2006/relationships/hyperlink" Target="https://www.gq.com/story/dinner-dates-still-good" TargetMode="External"/><Relationship Id="rId4" Type="http://schemas.openxmlformats.org/officeDocument/2006/relationships/hyperlink" Target="http://nounproject.com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alendar.com/history-of-the-calendar/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dit.com/r/ProgrammerHumor/comments/ulttdr/i_excel_at_optimism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://nounproject.com" TargetMode="External"/><Relationship Id="rId5" Type="http://schemas.openxmlformats.org/officeDocument/2006/relationships/hyperlink" Target="http://nounproject.com" TargetMode="External"/><Relationship Id="rId6" Type="http://schemas.openxmlformats.org/officeDocument/2006/relationships/hyperlink" Target="http://nounproject.com" TargetMode="Externa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://nounproject.com" TargetMode="External"/><Relationship Id="rId5" Type="http://schemas.openxmlformats.org/officeDocument/2006/relationships/hyperlink" Target="http://nounproject.com" TargetMode="External"/><Relationship Id="rId6" Type="http://schemas.openxmlformats.org/officeDocument/2006/relationships/hyperlink" Target="http://nounproject.com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ersionmuseum.com/history-of/microsoft-exce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://nounproject.com" TargetMode="Externa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lideshare.net/GuavaMarkeD/rstats-lessons-for-measure" TargetMode="External"/><Relationship Id="rId3" Type="http://schemas.openxmlformats.org/officeDocument/2006/relationships/hyperlink" Target="https://printablesign.net/please-dont-touch-sign-pdf/" TargetMode="External"/><Relationship Id="rId4" Type="http://schemas.openxmlformats.org/officeDocument/2006/relationships/hyperlink" Target="https://www.flaticon.com/free-icon/csv-file_4911248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s://www.makeareadme.com/" TargetMode="External"/><Relationship Id="rId4" Type="http://schemas.openxmlformats.org/officeDocument/2006/relationships/hyperlink" Target="https://twitter.com/hlrdmp/status/1360263673848168448" TargetMode="Externa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vshop.com/?product_id=275731943_35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unproject.com" TargetMode="External"/><Relationship Id="rId3" Type="http://schemas.openxmlformats.org/officeDocument/2006/relationships/hyperlink" Target="http://nounproject.com" TargetMode="External"/><Relationship Id="rId4" Type="http://schemas.openxmlformats.org/officeDocument/2006/relationships/hyperlink" Target="https://pharmacy.uiowa.edu/event/76501/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c53d0093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c53d0093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nnlm-carpentries.github.io/2022-07-18-ncds-online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librarycarpentry.org/lc-spreadsheets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c53d00934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c53d00934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c53d00934_3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c53d00934_3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c53d00934_3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c53d00934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explainxkcd.com/wiki/index.php/1906:_Making_Progress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c53d00934_3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c53d00934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https://www.datafoundation.org/understanding-machine-readability-in-modern-data-policy-2020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c589b83c8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c589b83c8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c53d00934_3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c53d00934_3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Find by Adrien Coquet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Error by ProSymbols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Calendar Data by Juicy Fish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Quality Control by KP Arts from </a:t>
            </a:r>
            <a:r>
              <a:rPr lang="en" u="sng">
                <a:solidFill>
                  <a:schemeClr val="hlink"/>
                </a:solidFill>
                <a:hlinkClick r:id="rId5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Export by Trevor Dsouza from </a:t>
            </a:r>
            <a:r>
              <a:rPr lang="en" u="sng">
                <a:solidFill>
                  <a:schemeClr val="hlink"/>
                </a:solidFill>
                <a:hlinkClick r:id="rId6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c53d00934_3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c53d00934_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Foundational by WEBTECHOPS LLP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Mountain by ibnu nasikin hasanah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Foundation by Kukuh Wachyu Bias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c53d00934_3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c53d00934_3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https://countryroadsmagazine.com/outdoors/knowing-nature/upstream-downstream/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c53d00934_3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c53d00934_3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research.columbia.edu/sites/default/files/content/RCT%20content/ReaDI%20Program/tutorial_LabNotebook_V9.pdf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c53d00934_3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c53d00934_3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https://control.com/technical-articles/machine-readable-vs-human-readable-data/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c53d0093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c53d0093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c589b83c8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c589b83c8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Workflow by Pablo Rozenberg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Steps by creacuatro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Breadcrumb by everydayicoons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 sz="1000" u="sng">
              <a:solidFill>
                <a:srgbClr val="DCA10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c589b83c8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c589b83c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https://www.makeareadme.com/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c53d00934_3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c53d00934_3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https://www.slideshare.net/GuavaMarkeD/rstats-lessons-for-measure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https://printablesign.net/please-dont-touch-sign-pdf/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https://www.flaticon.com/free-icon/csv-file_4911248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c53d00934_3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c53d00934_3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Demonstration by CAMB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c53d00934_3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c53d00934_3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c53d00934_3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c53d00934_3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Group Discussion by Aneeque Ahmed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c589b83c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c589b83c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c53d00934_3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c53d00934_3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Find by Adrien Coquet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Error by ProSymbols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Calendar Data by Juicy Fish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Quality Control by KP Arts from </a:t>
            </a:r>
            <a:r>
              <a:rPr lang="en" u="sng">
                <a:solidFill>
                  <a:schemeClr val="hlink"/>
                </a:solidFill>
                <a:hlinkClick r:id="rId5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Export by Trevor Dsouza from </a:t>
            </a:r>
            <a:r>
              <a:rPr lang="en" u="sng">
                <a:solidFill>
                  <a:schemeClr val="hlink"/>
                </a:solidFill>
                <a:hlinkClick r:id="rId6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c53d00934_3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c53d00934_3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c53d00934_3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c53d00934_3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https://www.shutterstock.com/image-vector/vector-illustration-broken-links-connections-chain-1431327467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c53d00934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c53d00934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Find by Adrien Coquet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Error by ProSymbols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Productivity by Juicy Fish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c53d00934_3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c53d00934_3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Attention by Silviu Ojog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c53d00934_3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c53d00934_3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Reply by Icon Picture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c53d00934_3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c53d00934_3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https://royceto.com/should-you-put-zero-or-leave-it-blank-in-your-excel/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c53d00934_3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c53d00934_3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c53d00934_3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c53d00934_3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c53d00934_3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c53d00934_3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c589b83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c589b83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c589b83c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3c589b83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https://www.redbubble.com/i/notebook/Friends-Don-t-Let-Friends-Merge-Cells-by-Schuylerxc/31458689.WX3NH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c589b83c8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c589b83c8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c589b83c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c589b83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Demonstration by CAMB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c53d00934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c53d00934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Foundational by WEBTECHOPS LLP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Mountain by ibnu nasikin hasanah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Foundation by Kukuh Wachyu Bias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c589b83c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c589b83c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c589b83c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c589b83c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c589b83c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c589b83c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See Saw by Rifai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c654350a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c654350a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Sticky Notes by Guilhem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c589b83c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3c589b83c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https://www.webopedia.com/wp-content/uploads/1996/09/Special-Character.jpeg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c589b83c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3c589b83c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c589b83c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c589b83c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c589b83c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3c589b83c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c589b83c8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c589b83c8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c53d00934_3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3c53d00934_3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Find by Adrien Coquet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Error by ProSymbols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Calendar Data by Juicy Fish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Quality Control by KP Arts from </a:t>
            </a:r>
            <a:r>
              <a:rPr lang="en" u="sng">
                <a:solidFill>
                  <a:schemeClr val="hlink"/>
                </a:solidFill>
                <a:hlinkClick r:id="rId5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Export by Trevor Dsouza from </a:t>
            </a:r>
            <a:r>
              <a:rPr lang="en" u="sng">
                <a:solidFill>
                  <a:schemeClr val="hlink"/>
                </a:solidFill>
                <a:hlinkClick r:id="rId6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c53d00934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c53d00934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Find by Adrien Coquet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Error by ProSymbols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Calendar Data by Juicy Fish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Quality Control by KP Arts from </a:t>
            </a:r>
            <a:r>
              <a:rPr lang="en" u="sng">
                <a:solidFill>
                  <a:schemeClr val="hlink"/>
                </a:solidFill>
                <a:hlinkClick r:id="rId5"/>
              </a:rPr>
              <a:t>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Export by Trevor Dsouza from </a:t>
            </a:r>
            <a:r>
              <a:rPr lang="en" u="sng">
                <a:solidFill>
                  <a:schemeClr val="hlink"/>
                </a:solidFill>
                <a:hlinkClick r:id="rId6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c589b83c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3c589b83c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https://www.bbcgoodfood.com/howto/guide/health-benefits-dates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https://www.gq.com/story/dinner-dates-still-good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Date by Setyo Ari Wibowo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c589b83c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3c589b83c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Demonstration by CAMB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c589b83c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c589b83c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3c589b83c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3c589b83c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c589b83c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c589b83c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c589b83c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3c589b83c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Demonstration by CAMB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c589b83c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c589b83c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https://www.calendar.com/history-of-the-calendar/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3c589b83c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3c589b83c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3c589b83c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3c589b83c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Group Discussion by Aneeque Ahmed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4866573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f4866573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200">
                <a:solidFill>
                  <a:schemeClr val="dk1"/>
                </a:solidFill>
              </a:rPr>
              <a:t>Source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lang="en" sz="12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https://www.reddit.com/r/ProgrammerHumor/comments/ulttdr/i_excel_at_optimism/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c53d00934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c53d00934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3c589b83c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3c589b83c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c589b83c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c589b83c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c589b83c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3c589b83c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Demonstration by CAMB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</a:t>
            </a:r>
            <a:r>
              <a:rPr lang="en" u="sng">
                <a:solidFill>
                  <a:schemeClr val="hlink"/>
                </a:solidFill>
                <a:hlinkClick r:id="rId3"/>
              </a:rPr>
              <a:t>om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3c589b83c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3c589b83c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c589b83c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3c589b83c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3c589b83c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3c589b83c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Quality Data by Juicy Fish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3c589b83c8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3c589b83c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c53d00934_3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c53d00934_3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Find by Adrien Coquet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Error by ProSymbols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Calendar Data by Juicy Fish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Quality Control by KP Arts from </a:t>
            </a:r>
            <a:r>
              <a:rPr lang="en" u="sng">
                <a:solidFill>
                  <a:schemeClr val="hlink"/>
                </a:solidFill>
                <a:hlinkClick r:id="rId5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Export by Trevor Dsouza from </a:t>
            </a:r>
            <a:r>
              <a:rPr lang="en" u="sng">
                <a:solidFill>
                  <a:schemeClr val="hlink"/>
                </a:solidFill>
                <a:hlinkClick r:id="rId6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c589b83c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c589b83c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Prevented Laptop by arejoenah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Data Fix by Llisole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3c589b83c8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3c589b83c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Demonstration by CAMB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c589b83c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c589b83c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Sticky Notes by Guilhem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3c589b83c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3c589b83c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3c589b83c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3c589b83c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3c589b83c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3c589b83c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c589b83c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3c589b83c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Demonstration by CAMB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c589b83c8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3c589b83c8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3c589b83c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3c589b83c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Demonstration by CAMB from</a:t>
            </a:r>
            <a:r>
              <a:rPr lang="en" u="sng">
                <a:solidFill>
                  <a:schemeClr val="hlink"/>
                </a:solidFill>
                <a:hlinkClick r:id="rId2"/>
              </a:rPr>
              <a:t> NounProject.com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3c589b83c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3c589b83c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3c53d00934_3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3c53d00934_3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Find by Adrien Coquet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Error by ProSymbols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Calendar Data by Juicy Fish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Quality Control by KP Arts from </a:t>
            </a:r>
            <a:r>
              <a:rPr lang="en" u="sng">
                <a:solidFill>
                  <a:schemeClr val="hlink"/>
                </a:solidFill>
                <a:hlinkClick r:id="rId5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Export by Trevor Dsouza from </a:t>
            </a:r>
            <a:r>
              <a:rPr lang="en" u="sng">
                <a:solidFill>
                  <a:schemeClr val="hlink"/>
                </a:solidFill>
                <a:hlinkClick r:id="rId6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3c589b83c8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3c589b83c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3c589b83c8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3c589b83c8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https://www.versionmuseum.com/history-of/microsoft-excel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c654350a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c654350a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Sticky Notes by Guilhem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3c589b83c8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3c589b83c8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3c589b83c8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3c589b83c8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c589b83c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c589b83c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3c589b83c8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3c589b83c8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3c589b83c8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3c589b83c8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3c589b83c8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3c589b83c8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3c589b83c8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3c589b83c8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c589b83c8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c589b83c8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3c589b83c8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3c589b83c8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Foundational by WEBTECHOPS LLP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Mountain by ibnu nasikin hasanah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Foundation by Kukuh Wachyu Bias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NounProject.com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3c589b83c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3c589b83c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https://www.slideshare.net/GuavaMarkeD/rstats-lessons-for-measure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https://printablesign.net/please-dont-touch-sign-pdf/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https://www.flaticon.com/free-icon/csv-file_4911248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589b83c8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589b83c8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3c589b83c8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3c589b83c8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Steps by creacuatro from</a:t>
            </a:r>
            <a:r>
              <a:rPr lang="en" u="sng">
                <a:solidFill>
                  <a:schemeClr val="hlink"/>
                </a:solidFill>
                <a:hlinkClick r:id="rId2"/>
              </a:rPr>
              <a:t> NounProject.com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https://www.makeareadme.com/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https://twitter.com/hlrdmp/status/1360263673848168448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3c589b83c8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3c589b83c8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https://www.gevshop.com/?product_id=275731943_35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3c589b83c8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3c589b83c8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Prevented Laptop by arejoenah from</a:t>
            </a:r>
            <a:r>
              <a:rPr lang="en" u="sng">
                <a:solidFill>
                  <a:schemeClr val="hlink"/>
                </a:solidFill>
                <a:hlinkClick r:id="rId2"/>
              </a:rPr>
              <a:t> 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Fix by Llisole from</a:t>
            </a:r>
            <a:r>
              <a:rPr lang="en" u="sng">
                <a:solidFill>
                  <a:schemeClr val="hlink"/>
                </a:solidFill>
                <a:hlinkClick r:id="rId3"/>
              </a:rPr>
              <a:t> NounProject.com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https://pharmacy.uiowa.edu/event/76501/0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Arial Narrow"/>
              <a:buNone/>
              <a:defRPr sz="5200"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800">
                <a:solidFill>
                  <a:schemeClr val="dk1"/>
                </a:solidFill>
              </a:defRPr>
            </a:lvl1pPr>
            <a:lvl2pPr lvl="1">
              <a:buNone/>
              <a:defRPr sz="1800">
                <a:solidFill>
                  <a:schemeClr val="dk1"/>
                </a:solidFill>
              </a:defRPr>
            </a:lvl2pPr>
            <a:lvl3pPr lvl="2">
              <a:buNone/>
              <a:defRPr sz="1800">
                <a:solidFill>
                  <a:schemeClr val="dk1"/>
                </a:solidFill>
              </a:defRPr>
            </a:lvl3pPr>
            <a:lvl4pPr lvl="3">
              <a:buNone/>
              <a:defRPr sz="1800">
                <a:solidFill>
                  <a:schemeClr val="dk1"/>
                </a:solidFill>
              </a:defRPr>
            </a:lvl4pPr>
            <a:lvl5pPr lvl="4">
              <a:buNone/>
              <a:defRPr sz="1800">
                <a:solidFill>
                  <a:schemeClr val="dk1"/>
                </a:solidFill>
              </a:defRPr>
            </a:lvl5pPr>
            <a:lvl6pPr lvl="5">
              <a:buNone/>
              <a:defRPr sz="1800">
                <a:solidFill>
                  <a:schemeClr val="dk1"/>
                </a:solidFill>
              </a:defRPr>
            </a:lvl6pPr>
            <a:lvl7pPr lvl="6">
              <a:buNone/>
              <a:defRPr sz="1800">
                <a:solidFill>
                  <a:schemeClr val="dk1"/>
                </a:solidFill>
              </a:defRPr>
            </a:lvl7pPr>
            <a:lvl8pPr lvl="7">
              <a:buNone/>
              <a:defRPr sz="1800">
                <a:solidFill>
                  <a:schemeClr val="dk1"/>
                </a:solidFill>
              </a:defRPr>
            </a:lvl8pPr>
            <a:lvl9pPr lvl="8">
              <a:buNone/>
              <a:defRPr sz="18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311700" y="211700"/>
            <a:ext cx="28080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1389600"/>
            <a:ext cx="449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" name="Google Shape;54;p11"/>
          <p:cNvCxnSpPr/>
          <p:nvPr/>
        </p:nvCxnSpPr>
        <p:spPr>
          <a:xfrm>
            <a:off x="152100" y="1311200"/>
            <a:ext cx="1350900" cy="8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i="1" sz="2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65500" y="1080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265500" y="2955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i="1" sz="2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" name="Google Shape;70;p14"/>
          <p:cNvCxnSpPr/>
          <p:nvPr/>
        </p:nvCxnSpPr>
        <p:spPr>
          <a:xfrm>
            <a:off x="1612650" y="2755075"/>
            <a:ext cx="1350900" cy="8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84550" y="4230575"/>
            <a:ext cx="9059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 Narrow"/>
              <a:buNone/>
              <a:defRPr b="1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" name="Google Shape;74;p15"/>
          <p:cNvCxnSpPr/>
          <p:nvPr/>
        </p:nvCxnSpPr>
        <p:spPr>
          <a:xfrm>
            <a:off x="177425" y="4230575"/>
            <a:ext cx="1350900" cy="8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84550" y="4230575"/>
            <a:ext cx="9059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 Narrow"/>
              <a:buNone/>
              <a:defRPr b="1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 1">
  <p:cSld name="CAPTION_ONLY_2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84550" y="4535375"/>
            <a:ext cx="9059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 Narrow"/>
              <a:buNone/>
              <a:defRPr b="1" sz="18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84550" y="4230575"/>
            <a:ext cx="9059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6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b="1"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68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b="1"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556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b="1"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429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b="1"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b="1"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429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429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b="1"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429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b="1"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0" y="1056225"/>
            <a:ext cx="8520600" cy="13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Arial Narrow"/>
              <a:buNone/>
              <a:defRPr sz="5200"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0" y="2251875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i="1" sz="32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800">
                <a:solidFill>
                  <a:schemeClr val="dk1"/>
                </a:solidFill>
              </a:defRPr>
            </a:lvl1pPr>
            <a:lvl2pPr lvl="1" rtl="0">
              <a:buNone/>
              <a:defRPr sz="1800">
                <a:solidFill>
                  <a:schemeClr val="dk1"/>
                </a:solidFill>
              </a:defRPr>
            </a:lvl2pPr>
            <a:lvl3pPr lvl="2" rtl="0">
              <a:buNone/>
              <a:defRPr sz="1800">
                <a:solidFill>
                  <a:schemeClr val="dk1"/>
                </a:solidFill>
              </a:defRPr>
            </a:lvl3pPr>
            <a:lvl4pPr lvl="3" rtl="0">
              <a:buNone/>
              <a:defRPr sz="1800">
                <a:solidFill>
                  <a:schemeClr val="dk1"/>
                </a:solidFill>
              </a:defRPr>
            </a:lvl4pPr>
            <a:lvl5pPr lvl="4" rtl="0">
              <a:buNone/>
              <a:defRPr sz="1800">
                <a:solidFill>
                  <a:schemeClr val="dk1"/>
                </a:solidFill>
              </a:defRPr>
            </a:lvl5pPr>
            <a:lvl6pPr lvl="5" rtl="0">
              <a:buNone/>
              <a:defRPr sz="1800">
                <a:solidFill>
                  <a:schemeClr val="dk1"/>
                </a:solidFill>
              </a:defRPr>
            </a:lvl6pPr>
            <a:lvl7pPr lvl="6" rtl="0">
              <a:buNone/>
              <a:defRPr sz="1800">
                <a:solidFill>
                  <a:schemeClr val="dk1"/>
                </a:solidFill>
              </a:defRPr>
            </a:lvl7pPr>
            <a:lvl8pPr lvl="7" rtl="0">
              <a:buNone/>
              <a:defRPr sz="1800">
                <a:solidFill>
                  <a:schemeClr val="dk1"/>
                </a:solidFill>
              </a:defRPr>
            </a:lvl8pPr>
            <a:lvl9pPr lvl="8" rtl="0">
              <a:buNone/>
              <a:defRPr sz="18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2" type="subTitle"/>
          </p:nvPr>
        </p:nvSpPr>
        <p:spPr>
          <a:xfrm>
            <a:off x="0" y="4256000"/>
            <a:ext cx="91701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b="1" sz="2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0" y="3409775"/>
            <a:ext cx="9144000" cy="647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912500"/>
            <a:ext cx="85206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" name="Google Shape;26;p5"/>
          <p:cNvCxnSpPr/>
          <p:nvPr/>
        </p:nvCxnSpPr>
        <p:spPr>
          <a:xfrm>
            <a:off x="177425" y="777400"/>
            <a:ext cx="1350900" cy="8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11700" y="1157350"/>
            <a:ext cx="8520600" cy="3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" name="Google Shape;31;p6"/>
          <p:cNvCxnSpPr/>
          <p:nvPr/>
        </p:nvCxnSpPr>
        <p:spPr>
          <a:xfrm>
            <a:off x="177425" y="1082200"/>
            <a:ext cx="1350900" cy="8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68975" y="110375"/>
            <a:ext cx="8663400" cy="13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554175"/>
            <a:ext cx="8520600" cy="3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7"/>
          <p:cNvCxnSpPr/>
          <p:nvPr/>
        </p:nvCxnSpPr>
        <p:spPr>
          <a:xfrm>
            <a:off x="177425" y="1539400"/>
            <a:ext cx="1350900" cy="8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8"/>
          <p:cNvCxnSpPr/>
          <p:nvPr/>
        </p:nvCxnSpPr>
        <p:spPr>
          <a:xfrm>
            <a:off x="177425" y="777400"/>
            <a:ext cx="1350900" cy="8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177425" y="777400"/>
            <a:ext cx="1350900" cy="8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None/>
              <a:defRPr b="1" sz="2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12500"/>
            <a:ext cx="8520600" cy="4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>
                <a:solidFill>
                  <a:schemeClr val="dk1"/>
                </a:solidFill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800">
                <a:solidFill>
                  <a:schemeClr val="dk1"/>
                </a:solidFill>
              </a:defRPr>
            </a:lvl1pPr>
            <a:lvl2pPr lvl="1" algn="r">
              <a:buNone/>
              <a:defRPr sz="1800">
                <a:solidFill>
                  <a:schemeClr val="dk1"/>
                </a:solidFill>
              </a:defRPr>
            </a:lvl2pPr>
            <a:lvl3pPr lvl="2" algn="r">
              <a:buNone/>
              <a:defRPr sz="1800">
                <a:solidFill>
                  <a:schemeClr val="dk1"/>
                </a:solidFill>
              </a:defRPr>
            </a:lvl3pPr>
            <a:lvl4pPr lvl="3" algn="r">
              <a:buNone/>
              <a:defRPr sz="1800">
                <a:solidFill>
                  <a:schemeClr val="dk1"/>
                </a:solidFill>
              </a:defRPr>
            </a:lvl4pPr>
            <a:lvl5pPr lvl="4" algn="r">
              <a:buNone/>
              <a:defRPr sz="1800">
                <a:solidFill>
                  <a:schemeClr val="dk1"/>
                </a:solidFill>
              </a:defRPr>
            </a:lvl5pPr>
            <a:lvl6pPr lvl="5" algn="r">
              <a:buNone/>
              <a:defRPr sz="1800">
                <a:solidFill>
                  <a:schemeClr val="dk1"/>
                </a:solidFill>
              </a:defRPr>
            </a:lvl6pPr>
            <a:lvl7pPr lvl="6" algn="r">
              <a:buNone/>
              <a:defRPr sz="1800">
                <a:solidFill>
                  <a:schemeClr val="dk1"/>
                </a:solidFill>
              </a:defRPr>
            </a:lvl7pPr>
            <a:lvl8pPr lvl="7" algn="r">
              <a:buNone/>
              <a:defRPr sz="1800">
                <a:solidFill>
                  <a:schemeClr val="dk1"/>
                </a:solidFill>
              </a:defRPr>
            </a:lvl8pPr>
            <a:lvl9pPr lvl="8" algn="r">
              <a:buNone/>
              <a:defRPr sz="18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nnlm-carpentries.github.io/2022-07-18-ncds-online/" TargetMode="External"/><Relationship Id="rId4" Type="http://schemas.openxmlformats.org/officeDocument/2006/relationships/hyperlink" Target="https://librarycarpentry.org/lc-spreadsheets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s://www.explainxkcd.com/wiki/index.php/1906:_Making_Progres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hyperlink" Target="https://countryroadsmagazine.com/outdoors/knowing-nature/upstream-downstrea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research.columbia.edu/sites/default/files/content/RCT%20content/ReaDI%20Program/tutorial_LabNotebook_V9.pdf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hyperlink" Target="https://control.com/technical-articles/machine-readable-vs-human-readable-data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hyperlink" Target="https://data.research.cornell.edu/content/readm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librarycarpentry.org/lc-spreadsheets/setup.html" TargetMode="External"/><Relationship Id="rId4" Type="http://schemas.openxmlformats.org/officeDocument/2006/relationships/hyperlink" Target="https://librarycarpentry.org/lc-spreadsheets/setup.html" TargetMode="External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hyperlink" Target="https://www.shutterstock.com/image-vector/vector-illustration-broken-links-connections-chain-143132746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hyperlink" Target="https://royceto.com/should-you-put-zero-or-leave-it-blank-in-your-exce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hyperlink" Target="https://www.redbubble.com/i/notebook/Friends-Don-t-Let-Friends-Merge-Cells-by-Schuylerxc/31458689.WX3NH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tinyurl.com/ndcs-lc-tidy-data-field-names" TargetMode="External"/><Relationship Id="rId4" Type="http://schemas.openxmlformats.org/officeDocument/2006/relationships/hyperlink" Target="https://tinyurl.com/ndcs-lc-tidy-data-field-names" TargetMode="External"/><Relationship Id="rId5" Type="http://schemas.openxmlformats.org/officeDocument/2006/relationships/hyperlink" Target="https://librarycarpentry.org/lc-spreadsheets/setup.html" TargetMode="External"/><Relationship Id="rId6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Relationship Id="rId4" Type="http://schemas.openxmlformats.org/officeDocument/2006/relationships/hyperlink" Target="https://www.webopedia.com/wp-content/uploads/1996/09/Special-Character.jpeg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jp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hyperlink" Target="https://www.bbcgoodfood.com/howto/guide/health-benefits-dates" TargetMode="External"/><Relationship Id="rId7" Type="http://schemas.openxmlformats.org/officeDocument/2006/relationships/hyperlink" Target="https://www.gq.com/story/dinner-dates-still-good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Relationship Id="rId4" Type="http://schemas.openxmlformats.org/officeDocument/2006/relationships/hyperlink" Target="https://www.calendar.com/history-of-the-calendar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Relationship Id="rId4" Type="http://schemas.openxmlformats.org/officeDocument/2006/relationships/hyperlink" Target="https://www.reddit.com/r/ProgrammerHumor/comments/ulttdr/i_excel_at_optimis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Relationship Id="rId4" Type="http://schemas.openxmlformats.org/officeDocument/2006/relationships/image" Target="../media/image5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Relationship Id="rId5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inyurl.com/ncds-lc-tidy-data-polls" TargetMode="External"/><Relationship Id="rId4" Type="http://schemas.openxmlformats.org/officeDocument/2006/relationships/hyperlink" Target="https://tinyurl.com/ncds-lc-tidy-data-polls" TargetMode="External"/><Relationship Id="rId5" Type="http://schemas.openxmlformats.org/officeDocument/2006/relationships/hyperlink" Target="https://librarycarpentry.org/lc-spreadsheets/setup.html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6.png"/><Relationship Id="rId4" Type="http://schemas.openxmlformats.org/officeDocument/2006/relationships/hyperlink" Target="https://www.versionmuseum.com/history-of/microsoft-exce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jamboard.google.com/d/1hZ5oX83aNhcIjsNFD5vhUisxL540iLCA44YesPhRCJk/edit?usp=sharing" TargetMode="External"/><Relationship Id="rId4" Type="http://schemas.openxmlformats.org/officeDocument/2006/relationships/hyperlink" Target="https://librarycarpentry.org/lc-spreadsheets/setup.htm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5.png"/><Relationship Id="rId4" Type="http://schemas.openxmlformats.org/officeDocument/2006/relationships/image" Target="../media/image62.jpg"/><Relationship Id="rId5" Type="http://schemas.openxmlformats.org/officeDocument/2006/relationships/image" Target="../media/image3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0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ctrTitle"/>
          </p:nvPr>
        </p:nvSpPr>
        <p:spPr>
          <a:xfrm>
            <a:off x="311700" y="367325"/>
            <a:ext cx="8520600" cy="20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</a:t>
            </a:r>
            <a:br>
              <a:rPr lang="en"/>
            </a:br>
            <a:r>
              <a:rPr lang="en"/>
              <a:t>for Librarians</a:t>
            </a:r>
            <a:endParaRPr/>
          </a:p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0" y="2251875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19, 2022</a:t>
            </a:r>
            <a:endParaRPr/>
          </a:p>
        </p:txBody>
      </p:sp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0" y="4103600"/>
            <a:ext cx="91701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—</a:t>
            </a:r>
            <a:r>
              <a:rPr lang="en"/>
              <a:t> </a:t>
            </a: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nnlm-carpentries.github.io/2022-07-18-ncds-online</a:t>
            </a:r>
            <a:r>
              <a:rPr lang="en">
                <a:solidFill>
                  <a:srgbClr val="0000FF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—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— </a:t>
            </a:r>
            <a:r>
              <a:rPr lang="en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librarycarpentry.org/lc-spreadsheets</a:t>
            </a:r>
            <a:r>
              <a:rPr lang="en">
                <a:solidFill>
                  <a:srgbClr val="0000FF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—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7" name="Google Shape;97;p21"/>
          <p:cNvSpPr txBox="1"/>
          <p:nvPr>
            <p:ph idx="3" type="subTitle"/>
          </p:nvPr>
        </p:nvSpPr>
        <p:spPr>
          <a:xfrm>
            <a:off x="0" y="3257375"/>
            <a:ext cx="91440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Julie Vecchio, MPH, MLIS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Poll 2: </a:t>
            </a:r>
            <a:r>
              <a:rPr b="0" lang="en" sz="2200" u="sng"/>
              <a:t>In the last year</a:t>
            </a:r>
            <a:r>
              <a:rPr b="0" lang="en" sz="2200"/>
              <a:t>, how often did you </a:t>
            </a:r>
            <a:r>
              <a:rPr b="0" lang="en" sz="2200" u="sng"/>
              <a:t>use spreadsheets for any purpose</a:t>
            </a:r>
            <a:r>
              <a:rPr b="0" lang="en" sz="2200"/>
              <a:t> (entering or reading information) </a:t>
            </a:r>
            <a:r>
              <a:rPr b="0" lang="en" sz="2200" u="sng"/>
              <a:t>in any context</a:t>
            </a:r>
            <a:r>
              <a:rPr b="0" lang="en" sz="2200"/>
              <a:t> of your life (work, hobby)?</a:t>
            </a:r>
            <a:endParaRPr b="0" sz="2200"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157350"/>
            <a:ext cx="8520600" cy="3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At least </a:t>
            </a:r>
            <a:r>
              <a:rPr b="1" lang="en" sz="2200"/>
              <a:t>daily</a:t>
            </a:r>
            <a:endParaRPr b="1"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At least </a:t>
            </a:r>
            <a:r>
              <a:rPr b="1" lang="en" sz="2200"/>
              <a:t>weekly</a:t>
            </a:r>
            <a:endParaRPr b="1"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At least </a:t>
            </a:r>
            <a:r>
              <a:rPr b="1" lang="en" sz="2200"/>
              <a:t>monthly</a:t>
            </a:r>
            <a:endParaRPr b="1"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At least </a:t>
            </a:r>
            <a:r>
              <a:rPr b="1" lang="en" sz="2200"/>
              <a:t>yearly</a:t>
            </a:r>
            <a:endParaRPr b="1"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Never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Poll 3: </a:t>
            </a:r>
            <a:r>
              <a:rPr b="0" lang="en" sz="2200" u="sng"/>
              <a:t>In the last year</a:t>
            </a:r>
            <a:r>
              <a:rPr b="0" lang="en" sz="2200"/>
              <a:t>, what kinds of tasks did you perform in a spreadsheet in any context (indicate all that apply)?</a:t>
            </a:r>
            <a:endParaRPr b="0" sz="2200"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7350"/>
            <a:ext cx="8520600" cy="3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</a:t>
            </a:r>
            <a:r>
              <a:rPr b="1" lang="en" sz="2200"/>
              <a:t>entry</a:t>
            </a:r>
            <a:endParaRPr b="1"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</a:t>
            </a:r>
            <a:r>
              <a:rPr b="1" lang="en" sz="2200"/>
              <a:t>cleaning</a:t>
            </a:r>
            <a:r>
              <a:rPr lang="en" sz="2200"/>
              <a:t> / </a:t>
            </a:r>
            <a:r>
              <a:rPr b="1" lang="en" sz="2200"/>
              <a:t>wrangling</a:t>
            </a:r>
            <a:r>
              <a:rPr lang="en" sz="2200"/>
              <a:t> / </a:t>
            </a:r>
            <a:r>
              <a:rPr b="1" lang="en" sz="2200"/>
              <a:t>processing</a:t>
            </a:r>
            <a:endParaRPr b="1"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</a:t>
            </a:r>
            <a:r>
              <a:rPr b="1" lang="en" sz="2200"/>
              <a:t>analysis</a:t>
            </a:r>
            <a:endParaRPr b="1"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</a:t>
            </a:r>
            <a:r>
              <a:rPr b="1" lang="en" sz="2200"/>
              <a:t>visualization</a:t>
            </a:r>
            <a:endParaRPr b="1"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Sandbox</a:t>
            </a:r>
            <a:r>
              <a:rPr lang="en" sz="2200"/>
              <a:t> </a:t>
            </a:r>
            <a:r>
              <a:rPr b="1" lang="en" sz="2200"/>
              <a:t>tasks</a:t>
            </a:r>
            <a:r>
              <a:rPr lang="en" sz="2200"/>
              <a:t> (e.g., calculator, mock-up formatting)</a:t>
            </a:r>
            <a:endParaRPr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Other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Spreadsheet Challenges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 b="1076" l="0" r="0" t="1085"/>
          <a:stretch/>
        </p:blipFill>
        <p:spPr>
          <a:xfrm>
            <a:off x="3435563" y="944625"/>
            <a:ext cx="2272875" cy="35175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32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Source</a:t>
            </a:r>
            <a:r>
              <a:rPr lang="en" sz="1200"/>
              <a:t>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explainxkcd.com/wiki/index.php/1906:_Making_Progress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Spreadsheet </a:t>
            </a:r>
            <a:r>
              <a:rPr lang="en"/>
              <a:t>Challenges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5633" l="0" r="0" t="2022"/>
          <a:stretch/>
        </p:blipFill>
        <p:spPr>
          <a:xfrm>
            <a:off x="2114400" y="885888"/>
            <a:ext cx="4772550" cy="33026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33"/>
          <p:cNvSpPr txBox="1"/>
          <p:nvPr/>
        </p:nvSpPr>
        <p:spPr>
          <a:xfrm>
            <a:off x="0" y="4316075"/>
            <a:ext cx="9144000" cy="8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Making spreadsheets look a certain way so that human brains interpret them more easily can make it harder for programs to interpret our data.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Agenda</a:t>
            </a:r>
            <a:endParaRPr/>
          </a:p>
        </p:txBody>
      </p:sp>
      <p:grpSp>
        <p:nvGrpSpPr>
          <p:cNvPr id="220" name="Google Shape;220;p35"/>
          <p:cNvGrpSpPr/>
          <p:nvPr/>
        </p:nvGrpSpPr>
        <p:grpSpPr>
          <a:xfrm>
            <a:off x="0" y="1520650"/>
            <a:ext cx="1608300" cy="2552475"/>
            <a:chOff x="0" y="1520650"/>
            <a:chExt cx="1608300" cy="2552475"/>
          </a:xfrm>
        </p:grpSpPr>
        <p:pic>
          <p:nvPicPr>
            <p:cNvPr id="221" name="Google Shape;221;p35"/>
            <p:cNvPicPr preferRelativeResize="0"/>
            <p:nvPr/>
          </p:nvPicPr>
          <p:blipFill rotWithShape="1">
            <a:blip r:embed="rId3">
              <a:alphaModFix/>
            </a:blip>
            <a:srcRect b="14544" l="0" r="0" t="0"/>
            <a:stretch/>
          </p:blipFill>
          <p:spPr>
            <a:xfrm>
              <a:off x="159300" y="1520650"/>
              <a:ext cx="1296600" cy="11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5"/>
            <p:cNvSpPr txBox="1"/>
            <p:nvPr/>
          </p:nvSpPr>
          <p:spPr>
            <a:xfrm>
              <a:off x="0" y="2965225"/>
              <a:ext cx="1608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Good 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practices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223" name="Google Shape;223;p35"/>
          <p:cNvGrpSpPr/>
          <p:nvPr/>
        </p:nvGrpSpPr>
        <p:grpSpPr>
          <a:xfrm>
            <a:off x="1678825" y="1426350"/>
            <a:ext cx="1932300" cy="2646775"/>
            <a:chOff x="1678825" y="1426350"/>
            <a:chExt cx="1932300" cy="2646775"/>
          </a:xfrm>
        </p:grpSpPr>
        <p:sp>
          <p:nvSpPr>
            <p:cNvPr id="224" name="Google Shape;224;p35"/>
            <p:cNvSpPr txBox="1"/>
            <p:nvPr/>
          </p:nvSpPr>
          <p:spPr>
            <a:xfrm>
              <a:off x="1678825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Common </a:t>
              </a:r>
              <a:br>
                <a:rPr lang="en" sz="2000"/>
              </a:br>
              <a:r>
                <a:rPr lang="en" sz="2000"/>
                <a:t>issues</a:t>
              </a:r>
              <a:endParaRPr sz="2000"/>
            </a:p>
          </p:txBody>
        </p:sp>
        <p:pic>
          <p:nvPicPr>
            <p:cNvPr id="225" name="Google Shape;225;p35"/>
            <p:cNvPicPr preferRelativeResize="0"/>
            <p:nvPr/>
          </p:nvPicPr>
          <p:blipFill rotWithShape="1">
            <a:blip r:embed="rId4">
              <a:alphaModFix/>
            </a:blip>
            <a:srcRect b="13149" l="0" r="0" t="-5879"/>
            <a:stretch/>
          </p:blipFill>
          <p:spPr>
            <a:xfrm>
              <a:off x="2001875" y="1426350"/>
              <a:ext cx="1296575" cy="1202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5"/>
          <p:cNvGrpSpPr/>
          <p:nvPr/>
        </p:nvGrpSpPr>
        <p:grpSpPr>
          <a:xfrm>
            <a:off x="3560900" y="1520650"/>
            <a:ext cx="1932300" cy="2552475"/>
            <a:chOff x="3560900" y="1520650"/>
            <a:chExt cx="1932300" cy="2552475"/>
          </a:xfrm>
        </p:grpSpPr>
        <p:sp>
          <p:nvSpPr>
            <p:cNvPr id="227" name="Google Shape;227;p35"/>
            <p:cNvSpPr txBox="1"/>
            <p:nvPr/>
          </p:nvSpPr>
          <p:spPr>
            <a:xfrm>
              <a:off x="3560900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Dates as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data</a:t>
              </a:r>
              <a:endParaRPr sz="2000">
                <a:solidFill>
                  <a:schemeClr val="dk1"/>
                </a:solidFill>
              </a:endParaRPr>
            </a:p>
          </p:txBody>
        </p:sp>
        <p:pic>
          <p:nvPicPr>
            <p:cNvPr id="228" name="Google Shape;228;p35"/>
            <p:cNvPicPr preferRelativeResize="0"/>
            <p:nvPr/>
          </p:nvPicPr>
          <p:blipFill rotWithShape="1">
            <a:blip r:embed="rId5">
              <a:alphaModFix/>
            </a:blip>
            <a:srcRect b="13151" l="0" r="0" t="1392"/>
            <a:stretch/>
          </p:blipFill>
          <p:spPr>
            <a:xfrm>
              <a:off x="3844425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5"/>
          <p:cNvGrpSpPr/>
          <p:nvPr/>
        </p:nvGrpSpPr>
        <p:grpSpPr>
          <a:xfrm>
            <a:off x="5392375" y="1520650"/>
            <a:ext cx="1932300" cy="3622875"/>
            <a:chOff x="5392375" y="1520650"/>
            <a:chExt cx="1932300" cy="3622875"/>
          </a:xfrm>
        </p:grpSpPr>
        <p:sp>
          <p:nvSpPr>
            <p:cNvPr id="230" name="Google Shape;230;p35"/>
            <p:cNvSpPr txBox="1"/>
            <p:nvPr/>
          </p:nvSpPr>
          <p:spPr>
            <a:xfrm>
              <a:off x="5392375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</a:rPr>
                <a:t>Quality control &amp; assurance</a:t>
              </a:r>
              <a:endParaRPr sz="2000"/>
            </a:p>
          </p:txBody>
        </p:sp>
        <p:pic>
          <p:nvPicPr>
            <p:cNvPr id="231" name="Google Shape;231;p35"/>
            <p:cNvPicPr preferRelativeResize="0"/>
            <p:nvPr/>
          </p:nvPicPr>
          <p:blipFill rotWithShape="1">
            <a:blip r:embed="rId6">
              <a:alphaModFix/>
            </a:blip>
            <a:srcRect b="13151" l="0" r="0" t="1392"/>
            <a:stretch/>
          </p:blipFill>
          <p:spPr>
            <a:xfrm>
              <a:off x="5686988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5"/>
          <p:cNvGrpSpPr/>
          <p:nvPr/>
        </p:nvGrpSpPr>
        <p:grpSpPr>
          <a:xfrm>
            <a:off x="7211700" y="1520650"/>
            <a:ext cx="1932300" cy="3622875"/>
            <a:chOff x="7211700" y="1520650"/>
            <a:chExt cx="1932300" cy="3622875"/>
          </a:xfrm>
        </p:grpSpPr>
        <p:sp>
          <p:nvSpPr>
            <p:cNvPr id="233" name="Google Shape;233;p35"/>
            <p:cNvSpPr txBox="1"/>
            <p:nvPr/>
          </p:nvSpPr>
          <p:spPr>
            <a:xfrm>
              <a:off x="7211700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Export considerations</a:t>
              </a:r>
              <a:endParaRPr sz="2000"/>
            </a:p>
          </p:txBody>
        </p:sp>
        <p:pic>
          <p:nvPicPr>
            <p:cNvPr id="234" name="Google Shape;234;p35"/>
            <p:cNvPicPr preferRelativeResize="0"/>
            <p:nvPr/>
          </p:nvPicPr>
          <p:blipFill rotWithShape="1">
            <a:blip r:embed="rId7">
              <a:alphaModFix/>
            </a:blip>
            <a:srcRect b="23488" l="0" r="0" t="1397"/>
            <a:stretch/>
          </p:blipFill>
          <p:spPr>
            <a:xfrm>
              <a:off x="7529550" y="1520650"/>
              <a:ext cx="1296599" cy="973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35"/>
          <p:cNvSpPr/>
          <p:nvPr/>
        </p:nvSpPr>
        <p:spPr>
          <a:xfrm>
            <a:off x="286200" y="3957900"/>
            <a:ext cx="1035900" cy="9810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We are here!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19763" l="0" r="0" t="-3013"/>
          <a:stretch/>
        </p:blipFill>
        <p:spPr>
          <a:xfrm>
            <a:off x="1924798" y="493625"/>
            <a:ext cx="4977025" cy="41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-152400" y="38575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 Narrow"/>
                <a:ea typeface="Arial Narrow"/>
                <a:cs typeface="Arial Narrow"/>
                <a:sym typeface="Arial Narrow"/>
              </a:rPr>
              <a:t>Data Organization</a:t>
            </a:r>
            <a:endParaRPr b="1" sz="28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15249" l="0" r="0" t="76"/>
          <a:stretch/>
        </p:blipFill>
        <p:spPr>
          <a:xfrm>
            <a:off x="221675" y="3082800"/>
            <a:ext cx="1937401" cy="16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7662" l="0" r="0" t="7662"/>
          <a:stretch/>
        </p:blipFill>
        <p:spPr>
          <a:xfrm>
            <a:off x="6751650" y="3164900"/>
            <a:ext cx="2367475" cy="20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 rotWithShape="1">
          <a:blip r:embed="rId3">
            <a:alphaModFix/>
          </a:blip>
          <a:srcRect b="14260" l="0" r="0" t="14260"/>
          <a:stretch/>
        </p:blipFill>
        <p:spPr>
          <a:xfrm>
            <a:off x="1014811" y="311875"/>
            <a:ext cx="7114389" cy="3631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37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Source</a:t>
            </a:r>
            <a:r>
              <a:rPr lang="en" sz="1200"/>
              <a:t>: </a:t>
            </a:r>
            <a:r>
              <a:rPr lang="en" sz="1200" u="sng">
                <a:solidFill>
                  <a:srgbClr val="4DD0E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https://countryroadsmagazine.com/outdoors/knowing-nature/upstream-downstream/</a:t>
            </a:r>
            <a:endParaRPr sz="1200"/>
          </a:p>
        </p:txBody>
      </p:sp>
      <p:sp>
        <p:nvSpPr>
          <p:cNvPr id="250" name="Google Shape;250;p37"/>
          <p:cNvSpPr txBox="1"/>
          <p:nvPr/>
        </p:nvSpPr>
        <p:spPr>
          <a:xfrm>
            <a:off x="0" y="4091850"/>
            <a:ext cx="9144000" cy="62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Downstream Issues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Source</a:t>
            </a:r>
            <a:r>
              <a:rPr lang="en" sz="1200"/>
              <a:t>: </a:t>
            </a:r>
            <a:r>
              <a:rPr lang="en" sz="1200" u="sng">
                <a:solidFill>
                  <a:srgbClr val="4DD0E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research.columbia.edu/sites/default/files/content/RCT%20content/ReaDI%20Program/tutorial_LabNotebook_V9.pdf</a:t>
            </a:r>
            <a:endParaRPr sz="1200"/>
          </a:p>
        </p:txBody>
      </p:sp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288" y="275175"/>
            <a:ext cx="6991424" cy="35689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8"/>
          <p:cNvSpPr txBox="1"/>
          <p:nvPr/>
        </p:nvSpPr>
        <p:spPr>
          <a:xfrm>
            <a:off x="150" y="4066800"/>
            <a:ext cx="9144000" cy="62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Lab Notebooks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 b="25231" l="0" r="54079" t="1141"/>
          <a:stretch/>
        </p:blipFill>
        <p:spPr>
          <a:xfrm>
            <a:off x="1205613" y="219738"/>
            <a:ext cx="3130401" cy="355428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42735" l="61687" r="3339" t="1144"/>
          <a:stretch/>
        </p:blipFill>
        <p:spPr>
          <a:xfrm>
            <a:off x="4807987" y="218250"/>
            <a:ext cx="3130401" cy="35572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39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Source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lang="en" sz="12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https://control.com/technical-articles/machine-readable-vs-human-readable-data/</a:t>
            </a:r>
            <a:endParaRPr b="1" sz="1200"/>
          </a:p>
        </p:txBody>
      </p:sp>
      <p:sp>
        <p:nvSpPr>
          <p:cNvPr id="265" name="Google Shape;265;p39"/>
          <p:cNvSpPr txBox="1"/>
          <p:nvPr/>
        </p:nvSpPr>
        <p:spPr>
          <a:xfrm>
            <a:off x="150" y="4066800"/>
            <a:ext cx="9144000" cy="62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Machine readable versus Human readable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</a:t>
            </a:r>
            <a:br>
              <a:rPr lang="en"/>
            </a:br>
            <a:r>
              <a:rPr lang="en"/>
              <a:t>Agenda</a:t>
            </a:r>
            <a:endParaRPr/>
          </a:p>
        </p:txBody>
      </p:sp>
      <p:sp>
        <p:nvSpPr>
          <p:cNvPr id="103" name="Google Shape;103;p22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Note: </a:t>
            </a:r>
            <a:r>
              <a:rPr lang="en" sz="1800"/>
              <a:t>image and icon credits are listed in the speaker notes of this document.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14657" l="12019" r="12434" t="7666"/>
          <a:stretch/>
        </p:blipFill>
        <p:spPr>
          <a:xfrm>
            <a:off x="434075" y="324400"/>
            <a:ext cx="2248125" cy="23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 rotWithShape="1">
          <a:blip r:embed="rId4">
            <a:alphaModFix/>
          </a:blip>
          <a:srcRect b="24287" l="0" r="0" t="7662"/>
          <a:stretch/>
        </p:blipFill>
        <p:spPr>
          <a:xfrm>
            <a:off x="5998925" y="2296575"/>
            <a:ext cx="3145076" cy="2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 rotWithShape="1">
          <a:blip r:embed="rId5">
            <a:alphaModFix/>
          </a:blip>
          <a:srcRect b="14324" l="0" r="0" t="0"/>
          <a:stretch/>
        </p:blipFill>
        <p:spPr>
          <a:xfrm>
            <a:off x="3067638" y="1263537"/>
            <a:ext cx="2698243" cy="23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/>
        </p:nvSpPr>
        <p:spPr>
          <a:xfrm>
            <a:off x="0" y="4513800"/>
            <a:ext cx="9144000" cy="62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Track Your Steps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b="0" l="0" r="8842" t="0"/>
          <a:stretch/>
        </p:blipFill>
        <p:spPr>
          <a:xfrm>
            <a:off x="1591525" y="514175"/>
            <a:ext cx="6062476" cy="28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>
            <p:ph idx="4294967295" type="body"/>
          </p:nvPr>
        </p:nvSpPr>
        <p:spPr>
          <a:xfrm>
            <a:off x="311700" y="3682875"/>
            <a:ext cx="85206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b="1" lang="en" sz="1800"/>
              <a:t> README</a:t>
            </a:r>
            <a:r>
              <a:rPr lang="en" sz="1800"/>
              <a:t> is a text file saved in a project’s parent folder that explains the information required to understand a project.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Recommended resource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data.research.cornell.edu/content/readme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Cardinal Rules of </a:t>
            </a:r>
            <a:br>
              <a:rPr lang="en"/>
            </a:br>
            <a:r>
              <a:rPr lang="en"/>
              <a:t>Using Spreadsheet Programs for Data</a:t>
            </a:r>
            <a:endParaRPr/>
          </a:p>
        </p:txBody>
      </p:sp>
      <p:pic>
        <p:nvPicPr>
          <p:cNvPr id="285" name="Google Shape;285;p42"/>
          <p:cNvPicPr preferRelativeResize="0"/>
          <p:nvPr/>
        </p:nvPicPr>
        <p:blipFill rotWithShape="1">
          <a:blip r:embed="rId3">
            <a:alphaModFix/>
          </a:blip>
          <a:srcRect b="11545" l="1318" r="65893" t="4611"/>
          <a:stretch/>
        </p:blipFill>
        <p:spPr>
          <a:xfrm>
            <a:off x="311717" y="1746500"/>
            <a:ext cx="1395125" cy="1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/>
        </p:nvSpPr>
        <p:spPr>
          <a:xfrm>
            <a:off x="135300" y="3347350"/>
            <a:ext cx="15717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Columns </a:t>
            </a:r>
            <a:br>
              <a:rPr lang="en" sz="1800"/>
            </a:br>
            <a:r>
              <a:rPr lang="en" sz="1800"/>
              <a:t>=</a:t>
            </a:r>
            <a:br>
              <a:rPr lang="en" sz="1800"/>
            </a:br>
            <a:r>
              <a:rPr lang="en" sz="1800"/>
              <a:t>Variables</a:t>
            </a:r>
            <a:br>
              <a:rPr lang="en" sz="1800"/>
            </a:br>
            <a:r>
              <a:rPr lang="en" sz="1800"/>
              <a:t>(e.g., height)</a:t>
            </a:r>
            <a:endParaRPr sz="1800"/>
          </a:p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3">
            <a:alphaModFix/>
          </a:blip>
          <a:srcRect b="11545" l="1316" r="35078" t="4611"/>
          <a:stretch/>
        </p:blipFill>
        <p:spPr>
          <a:xfrm>
            <a:off x="311721" y="1746500"/>
            <a:ext cx="2706400" cy="1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/>
        </p:nvSpPr>
        <p:spPr>
          <a:xfrm>
            <a:off x="1616750" y="3347350"/>
            <a:ext cx="17385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Rows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=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Observations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(e.g., person1)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11545" l="1316" r="1859" t="4611"/>
          <a:stretch/>
        </p:blipFill>
        <p:spPr>
          <a:xfrm>
            <a:off x="311713" y="1746500"/>
            <a:ext cx="4119925" cy="1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/>
        </p:nvSpPr>
        <p:spPr>
          <a:xfrm>
            <a:off x="3166438" y="3347350"/>
            <a:ext cx="13440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Cells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=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Values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(don’t combine!)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5022763" y="3640700"/>
            <a:ext cx="19323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Leave your raw data alone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292" name="Google Shape;292;p42"/>
          <p:cNvGrpSpPr/>
          <p:nvPr/>
        </p:nvGrpSpPr>
        <p:grpSpPr>
          <a:xfrm>
            <a:off x="5119675" y="1626663"/>
            <a:ext cx="1738500" cy="1857787"/>
            <a:chOff x="5119675" y="1626663"/>
            <a:chExt cx="1738500" cy="1857787"/>
          </a:xfrm>
        </p:grpSpPr>
        <p:sp>
          <p:nvSpPr>
            <p:cNvPr id="293" name="Google Shape;293;p42"/>
            <p:cNvSpPr txBox="1"/>
            <p:nvPr/>
          </p:nvSpPr>
          <p:spPr>
            <a:xfrm>
              <a:off x="5119675" y="2774650"/>
              <a:ext cx="1738500" cy="7098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Your Raw Data</a:t>
              </a:r>
              <a:endParaRPr b="1" sz="1800">
                <a:solidFill>
                  <a:srgbClr val="FF0000"/>
                </a:solidFill>
              </a:endParaRPr>
            </a:p>
          </p:txBody>
        </p:sp>
        <p:pic>
          <p:nvPicPr>
            <p:cNvPr id="294" name="Google Shape;294;p42"/>
            <p:cNvPicPr preferRelativeResize="0"/>
            <p:nvPr/>
          </p:nvPicPr>
          <p:blipFill rotWithShape="1">
            <a:blip r:embed="rId4">
              <a:alphaModFix/>
            </a:blip>
            <a:srcRect b="9303" l="5448" r="4793" t="13678"/>
            <a:stretch/>
          </p:blipFill>
          <p:spPr>
            <a:xfrm>
              <a:off x="5119675" y="1626663"/>
              <a:ext cx="1738475" cy="1147975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95" name="Google Shape;295;p42"/>
          <p:cNvSpPr txBox="1"/>
          <p:nvPr/>
        </p:nvSpPr>
        <p:spPr>
          <a:xfrm>
            <a:off x="7211700" y="3640700"/>
            <a:ext cx="19323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Export as text-based format (like CSV)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1825" y="1607802"/>
            <a:ext cx="1490476" cy="149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Example</a:t>
            </a:r>
            <a:endParaRPr sz="3000" u="sng"/>
          </a:p>
        </p:txBody>
      </p:sp>
      <p:sp>
        <p:nvSpPr>
          <p:cNvPr id="302" name="Google Shape;302;p43"/>
          <p:cNvSpPr txBox="1"/>
          <p:nvPr>
            <p:ph idx="2" type="body"/>
          </p:nvPr>
        </p:nvSpPr>
        <p:spPr>
          <a:xfrm>
            <a:off x="4822025" y="478475"/>
            <a:ext cx="4322100" cy="4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Context:</a:t>
            </a:r>
            <a:endParaRPr b="1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Attendance at </a:t>
            </a:r>
            <a:r>
              <a:rPr lang="en" sz="2200"/>
              <a:t>research</a:t>
            </a:r>
            <a:r>
              <a:rPr lang="en" sz="2200"/>
              <a:t> </a:t>
            </a:r>
            <a:br>
              <a:rPr lang="en" sz="2200"/>
            </a:br>
            <a:r>
              <a:rPr lang="en" sz="2200"/>
              <a:t>data management </a:t>
            </a:r>
            <a:br>
              <a:rPr lang="en" sz="2200"/>
            </a:br>
            <a:r>
              <a:rPr lang="en" sz="2200"/>
              <a:t>workshops</a:t>
            </a:r>
            <a:br>
              <a:rPr lang="en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Different</a:t>
            </a:r>
            <a:r>
              <a:rPr lang="en" sz="2200"/>
              <a:t> people are </a:t>
            </a:r>
            <a:br>
              <a:rPr lang="en" sz="2200"/>
            </a:br>
            <a:r>
              <a:rPr lang="en" sz="2200"/>
              <a:t>entering attendance data in the same file</a:t>
            </a:r>
            <a:endParaRPr sz="2200"/>
          </a:p>
        </p:txBody>
      </p:sp>
      <p:sp>
        <p:nvSpPr>
          <p:cNvPr id="303" name="Google Shape;303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Cleaning library training attendance data</a:t>
            </a:r>
            <a:endParaRPr sz="2400"/>
          </a:p>
        </p:txBody>
      </p:sp>
      <p:pic>
        <p:nvPicPr>
          <p:cNvPr id="304" name="Google Shape;304;p43"/>
          <p:cNvPicPr preferRelativeResize="0"/>
          <p:nvPr/>
        </p:nvPicPr>
        <p:blipFill rotWithShape="1">
          <a:blip r:embed="rId3">
            <a:alphaModFix/>
          </a:blip>
          <a:srcRect b="15597" l="1512" r="1522" t="0"/>
          <a:stretch/>
        </p:blipFill>
        <p:spPr>
          <a:xfrm>
            <a:off x="1369025" y="478475"/>
            <a:ext cx="1838149" cy="15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 Data Table: </a:t>
            </a:r>
            <a:r>
              <a:rPr b="0" lang="en"/>
              <a:t>Example—What do you notice?</a:t>
            </a:r>
            <a:endParaRPr b="0"/>
          </a:p>
        </p:txBody>
      </p:sp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 b="0" l="645" r="0" t="0"/>
          <a:stretch/>
        </p:blipFill>
        <p:spPr>
          <a:xfrm>
            <a:off x="1084838" y="1300850"/>
            <a:ext cx="6974324" cy="33016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265500" y="1837588"/>
            <a:ext cx="4045200" cy="16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Hands-On </a:t>
            </a:r>
            <a:br>
              <a:rPr lang="en" sz="3000" u="sng"/>
            </a:br>
            <a:r>
              <a:rPr lang="en" sz="3000" u="sng"/>
              <a:t>Breakout Room Exercise</a:t>
            </a:r>
            <a:r>
              <a:rPr lang="en" sz="3000"/>
              <a:t> </a:t>
            </a:r>
            <a:br>
              <a:rPr lang="en" sz="3000"/>
            </a:br>
            <a:r>
              <a:rPr lang="en" sz="3000"/>
              <a:t>- 5 minutes - </a:t>
            </a:r>
            <a:endParaRPr sz="3000"/>
          </a:p>
        </p:txBody>
      </p:sp>
      <p:sp>
        <p:nvSpPr>
          <p:cNvPr id="316" name="Google Shape;316;p45"/>
          <p:cNvSpPr txBox="1"/>
          <p:nvPr>
            <p:ph idx="2" type="body"/>
          </p:nvPr>
        </p:nvSpPr>
        <p:spPr>
          <a:xfrm>
            <a:off x="4795250" y="203075"/>
            <a:ext cx="4189500" cy="47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Please</a:t>
            </a:r>
            <a:r>
              <a:rPr b="1" lang="en"/>
              <a:t>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Download the data from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librarycarpentry.org/lc-spreadsheets/setup.html</a:t>
            </a:r>
            <a:br>
              <a:rPr lang="en" sz="1200" u="sng">
                <a:solidFill>
                  <a:schemeClr val="hlink"/>
                </a:solidFill>
                <a:hlinkClick r:id="rId4"/>
              </a:rPr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Open in any spreadsheet program 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Clean the “2016” and “2017” tabs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Combine the data from the 2016 and 2017 tabs into a single tab</a:t>
            </a:r>
            <a:endParaRPr sz="1800"/>
          </a:p>
        </p:txBody>
      </p:sp>
      <p:sp>
        <p:nvSpPr>
          <p:cNvPr id="317" name="Google Shape;317;p45"/>
          <p:cNvSpPr txBox="1"/>
          <p:nvPr>
            <p:ph idx="1" type="subTitle"/>
          </p:nvPr>
        </p:nvSpPr>
        <p:spPr>
          <a:xfrm>
            <a:off x="265500" y="3637575"/>
            <a:ext cx="4045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We’ll discuss what you did to clean the data</a:t>
            </a:r>
            <a:endParaRPr sz="3200"/>
          </a:p>
        </p:txBody>
      </p:sp>
      <p:pic>
        <p:nvPicPr>
          <p:cNvPr id="318" name="Google Shape;318;p45"/>
          <p:cNvPicPr preferRelativeResize="0"/>
          <p:nvPr/>
        </p:nvPicPr>
        <p:blipFill rotWithShape="1">
          <a:blip r:embed="rId5">
            <a:alphaModFix/>
          </a:blip>
          <a:srcRect b="12195" l="7449" r="7407" t="0"/>
          <a:stretch/>
        </p:blipFill>
        <p:spPr>
          <a:xfrm>
            <a:off x="1632200" y="203078"/>
            <a:ext cx="1311800" cy="135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Agenda</a:t>
            </a:r>
            <a:endParaRPr/>
          </a:p>
        </p:txBody>
      </p:sp>
      <p:grpSp>
        <p:nvGrpSpPr>
          <p:cNvPr id="329" name="Google Shape;329;p47"/>
          <p:cNvGrpSpPr/>
          <p:nvPr/>
        </p:nvGrpSpPr>
        <p:grpSpPr>
          <a:xfrm>
            <a:off x="0" y="1520650"/>
            <a:ext cx="1608300" cy="2552475"/>
            <a:chOff x="0" y="1520650"/>
            <a:chExt cx="1608300" cy="2552475"/>
          </a:xfrm>
        </p:grpSpPr>
        <p:pic>
          <p:nvPicPr>
            <p:cNvPr id="330" name="Google Shape;330;p47"/>
            <p:cNvPicPr preferRelativeResize="0"/>
            <p:nvPr/>
          </p:nvPicPr>
          <p:blipFill rotWithShape="1">
            <a:blip r:embed="rId3">
              <a:alphaModFix/>
            </a:blip>
            <a:srcRect b="14544" l="0" r="0" t="0"/>
            <a:stretch/>
          </p:blipFill>
          <p:spPr>
            <a:xfrm>
              <a:off x="159300" y="1520650"/>
              <a:ext cx="1296600" cy="11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47"/>
            <p:cNvSpPr txBox="1"/>
            <p:nvPr/>
          </p:nvSpPr>
          <p:spPr>
            <a:xfrm>
              <a:off x="0" y="2965225"/>
              <a:ext cx="1608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Good 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practices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332" name="Google Shape;332;p47"/>
          <p:cNvGrpSpPr/>
          <p:nvPr/>
        </p:nvGrpSpPr>
        <p:grpSpPr>
          <a:xfrm>
            <a:off x="1678825" y="1426350"/>
            <a:ext cx="1932300" cy="2646775"/>
            <a:chOff x="1678825" y="1426350"/>
            <a:chExt cx="1932300" cy="2646775"/>
          </a:xfrm>
        </p:grpSpPr>
        <p:sp>
          <p:nvSpPr>
            <p:cNvPr id="333" name="Google Shape;333;p47"/>
            <p:cNvSpPr txBox="1"/>
            <p:nvPr/>
          </p:nvSpPr>
          <p:spPr>
            <a:xfrm>
              <a:off x="1678825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Common </a:t>
              </a:r>
              <a:br>
                <a:rPr lang="en" sz="2000"/>
              </a:br>
              <a:r>
                <a:rPr lang="en" sz="2000"/>
                <a:t>issues</a:t>
              </a:r>
              <a:endParaRPr sz="2000"/>
            </a:p>
          </p:txBody>
        </p:sp>
        <p:pic>
          <p:nvPicPr>
            <p:cNvPr id="334" name="Google Shape;334;p47"/>
            <p:cNvPicPr preferRelativeResize="0"/>
            <p:nvPr/>
          </p:nvPicPr>
          <p:blipFill rotWithShape="1">
            <a:blip r:embed="rId4">
              <a:alphaModFix/>
            </a:blip>
            <a:srcRect b="13149" l="0" r="0" t="-5879"/>
            <a:stretch/>
          </p:blipFill>
          <p:spPr>
            <a:xfrm>
              <a:off x="2001875" y="1426350"/>
              <a:ext cx="1296575" cy="1202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" name="Google Shape;335;p47"/>
          <p:cNvGrpSpPr/>
          <p:nvPr/>
        </p:nvGrpSpPr>
        <p:grpSpPr>
          <a:xfrm>
            <a:off x="3560900" y="1520650"/>
            <a:ext cx="1932300" cy="2552475"/>
            <a:chOff x="3560900" y="1520650"/>
            <a:chExt cx="1932300" cy="2552475"/>
          </a:xfrm>
        </p:grpSpPr>
        <p:sp>
          <p:nvSpPr>
            <p:cNvPr id="336" name="Google Shape;336;p47"/>
            <p:cNvSpPr txBox="1"/>
            <p:nvPr/>
          </p:nvSpPr>
          <p:spPr>
            <a:xfrm>
              <a:off x="3560900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Dates as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data</a:t>
              </a:r>
              <a:endParaRPr sz="2000">
                <a:solidFill>
                  <a:schemeClr val="dk1"/>
                </a:solidFill>
              </a:endParaRPr>
            </a:p>
          </p:txBody>
        </p:sp>
        <p:pic>
          <p:nvPicPr>
            <p:cNvPr id="337" name="Google Shape;337;p47"/>
            <p:cNvPicPr preferRelativeResize="0"/>
            <p:nvPr/>
          </p:nvPicPr>
          <p:blipFill rotWithShape="1">
            <a:blip r:embed="rId5">
              <a:alphaModFix/>
            </a:blip>
            <a:srcRect b="13151" l="0" r="0" t="1392"/>
            <a:stretch/>
          </p:blipFill>
          <p:spPr>
            <a:xfrm>
              <a:off x="3844425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8" name="Google Shape;338;p47"/>
          <p:cNvGrpSpPr/>
          <p:nvPr/>
        </p:nvGrpSpPr>
        <p:grpSpPr>
          <a:xfrm>
            <a:off x="5392375" y="1520650"/>
            <a:ext cx="1932300" cy="3622875"/>
            <a:chOff x="5392375" y="1520650"/>
            <a:chExt cx="1932300" cy="3622875"/>
          </a:xfrm>
        </p:grpSpPr>
        <p:sp>
          <p:nvSpPr>
            <p:cNvPr id="339" name="Google Shape;339;p47"/>
            <p:cNvSpPr txBox="1"/>
            <p:nvPr/>
          </p:nvSpPr>
          <p:spPr>
            <a:xfrm>
              <a:off x="5392375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</a:rPr>
                <a:t>Quality control &amp; assurance</a:t>
              </a:r>
              <a:endParaRPr sz="2000"/>
            </a:p>
          </p:txBody>
        </p:sp>
        <p:pic>
          <p:nvPicPr>
            <p:cNvPr id="340" name="Google Shape;340;p47"/>
            <p:cNvPicPr preferRelativeResize="0"/>
            <p:nvPr/>
          </p:nvPicPr>
          <p:blipFill rotWithShape="1">
            <a:blip r:embed="rId6">
              <a:alphaModFix/>
            </a:blip>
            <a:srcRect b="13151" l="0" r="0" t="1392"/>
            <a:stretch/>
          </p:blipFill>
          <p:spPr>
            <a:xfrm>
              <a:off x="5686988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" name="Google Shape;341;p47"/>
          <p:cNvGrpSpPr/>
          <p:nvPr/>
        </p:nvGrpSpPr>
        <p:grpSpPr>
          <a:xfrm>
            <a:off x="7211700" y="1520650"/>
            <a:ext cx="1932300" cy="3622875"/>
            <a:chOff x="7211700" y="1520650"/>
            <a:chExt cx="1932300" cy="3622875"/>
          </a:xfrm>
        </p:grpSpPr>
        <p:sp>
          <p:nvSpPr>
            <p:cNvPr id="342" name="Google Shape;342;p47"/>
            <p:cNvSpPr txBox="1"/>
            <p:nvPr/>
          </p:nvSpPr>
          <p:spPr>
            <a:xfrm>
              <a:off x="7211700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Export considerations</a:t>
              </a:r>
              <a:endParaRPr sz="2000"/>
            </a:p>
          </p:txBody>
        </p:sp>
        <p:pic>
          <p:nvPicPr>
            <p:cNvPr id="343" name="Google Shape;343;p47"/>
            <p:cNvPicPr preferRelativeResize="0"/>
            <p:nvPr/>
          </p:nvPicPr>
          <p:blipFill rotWithShape="1">
            <a:blip r:embed="rId7">
              <a:alphaModFix/>
            </a:blip>
            <a:srcRect b="23488" l="0" r="0" t="1397"/>
            <a:stretch/>
          </p:blipFill>
          <p:spPr>
            <a:xfrm>
              <a:off x="7529550" y="1520650"/>
              <a:ext cx="1296599" cy="973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p47"/>
          <p:cNvSpPr/>
          <p:nvPr/>
        </p:nvSpPr>
        <p:spPr>
          <a:xfrm>
            <a:off x="2115000" y="3957900"/>
            <a:ext cx="1035900" cy="9810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We are here!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Multiple data tables in one tab</a:t>
            </a:r>
            <a:endParaRPr b="0"/>
          </a:p>
        </p:txBody>
      </p:sp>
      <p:pic>
        <p:nvPicPr>
          <p:cNvPr id="350" name="Google Shape;3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111" y="1162975"/>
            <a:ext cx="7045776" cy="30444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Multiple tabs</a:t>
            </a:r>
            <a:endParaRPr b="0"/>
          </a:p>
        </p:txBody>
      </p:sp>
      <p:pic>
        <p:nvPicPr>
          <p:cNvPr id="356" name="Google Shape;356;p49"/>
          <p:cNvPicPr preferRelativeResize="0"/>
          <p:nvPr/>
        </p:nvPicPr>
        <p:blipFill rotWithShape="1">
          <a:blip r:embed="rId3">
            <a:alphaModFix/>
          </a:blip>
          <a:srcRect b="-9749" l="14402" r="425" t="9750"/>
          <a:stretch/>
        </p:blipFill>
        <p:spPr>
          <a:xfrm>
            <a:off x="562450" y="1056275"/>
            <a:ext cx="8019100" cy="11285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9"/>
          <p:cNvPicPr preferRelativeResize="0"/>
          <p:nvPr/>
        </p:nvPicPr>
        <p:blipFill rotWithShape="1">
          <a:blip r:embed="rId4">
            <a:alphaModFix/>
          </a:blip>
          <a:srcRect b="9878" l="0" r="0" t="9878"/>
          <a:stretch/>
        </p:blipFill>
        <p:spPr>
          <a:xfrm>
            <a:off x="1657748" y="1970675"/>
            <a:ext cx="5828501" cy="25184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49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Source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https://www.shutterstock.com/image-vector/vector-illustration-broken-links-connections-chain-1431327467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Benefits of Tidy Data</a:t>
            </a:r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3">
            <a:alphaModFix/>
          </a:blip>
          <a:srcRect b="14544" l="0" r="0" t="0"/>
          <a:stretch/>
        </p:blipFill>
        <p:spPr>
          <a:xfrm>
            <a:off x="311700" y="1520650"/>
            <a:ext cx="1937401" cy="16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3"/>
          <p:cNvPicPr preferRelativeResize="0"/>
          <p:nvPr/>
        </p:nvPicPr>
        <p:blipFill rotWithShape="1">
          <a:blip r:embed="rId4">
            <a:alphaModFix/>
          </a:blip>
          <a:srcRect b="15133" l="0" r="0" t="-7863"/>
          <a:stretch/>
        </p:blipFill>
        <p:spPr>
          <a:xfrm>
            <a:off x="3603300" y="1379750"/>
            <a:ext cx="1937401" cy="17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 rotWithShape="1">
          <a:blip r:embed="rId5">
            <a:alphaModFix/>
          </a:blip>
          <a:srcRect b="10913" l="0" r="0" t="0"/>
          <a:stretch/>
        </p:blipFill>
        <p:spPr>
          <a:xfrm>
            <a:off x="6894900" y="1379750"/>
            <a:ext cx="1937401" cy="17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0" y="3422425"/>
            <a:ext cx="27918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Usability /</a:t>
            </a:r>
            <a:br>
              <a:rPr lang="en" sz="2200">
                <a:solidFill>
                  <a:schemeClr val="dk1"/>
                </a:solidFill>
              </a:rPr>
            </a:br>
            <a:r>
              <a:rPr lang="en" sz="2200">
                <a:solidFill>
                  <a:schemeClr val="dk1"/>
                </a:solidFill>
              </a:rPr>
              <a:t>Findability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3" name="Google Shape;113;p23"/>
          <p:cNvSpPr txBox="1"/>
          <p:nvPr/>
        </p:nvSpPr>
        <p:spPr>
          <a:xfrm>
            <a:off x="6211050" y="3422425"/>
            <a:ext cx="2933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Efficiency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2933100" y="3422425"/>
            <a:ext cx="3323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Error reduction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0" y="4513800"/>
            <a:ext cx="9144000" cy="62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What else?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Multiple tabs</a:t>
            </a:r>
            <a:endParaRPr b="0"/>
          </a:p>
        </p:txBody>
      </p:sp>
      <p:sp>
        <p:nvSpPr>
          <p:cNvPr id="364" name="Google Shape;364;p50"/>
          <p:cNvSpPr txBox="1"/>
          <p:nvPr>
            <p:ph idx="1" type="body"/>
          </p:nvPr>
        </p:nvSpPr>
        <p:spPr>
          <a:xfrm>
            <a:off x="311700" y="912500"/>
            <a:ext cx="87195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600"/>
              <a:t>“But if I add more columns instead of </a:t>
            </a:r>
            <a:br>
              <a:rPr i="1" lang="en" sz="2600"/>
            </a:br>
            <a:r>
              <a:rPr i="1" lang="en" sz="2600"/>
              <a:t>using tabs, my spreadsheet </a:t>
            </a:r>
            <a:br>
              <a:rPr i="1" lang="en" sz="2600"/>
            </a:br>
            <a:r>
              <a:rPr i="1" lang="en" sz="2600"/>
              <a:t>gets too long!” </a:t>
            </a:r>
            <a:endParaRPr i="1" sz="2600"/>
          </a:p>
        </p:txBody>
      </p:sp>
      <p:pic>
        <p:nvPicPr>
          <p:cNvPr id="365" name="Google Shape;365;p50"/>
          <p:cNvPicPr preferRelativeResize="0"/>
          <p:nvPr/>
        </p:nvPicPr>
        <p:blipFill rotWithShape="1">
          <a:blip r:embed="rId3">
            <a:alphaModFix/>
          </a:blip>
          <a:srcRect b="18032" l="0" r="0" t="0"/>
          <a:stretch/>
        </p:blipFill>
        <p:spPr>
          <a:xfrm>
            <a:off x="6345575" y="432425"/>
            <a:ext cx="2399199" cy="196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Multiple tabs</a:t>
            </a:r>
            <a:endParaRPr b="0"/>
          </a:p>
        </p:txBody>
      </p:sp>
      <p:sp>
        <p:nvSpPr>
          <p:cNvPr id="371" name="Google Shape;371;p51"/>
          <p:cNvSpPr txBox="1"/>
          <p:nvPr>
            <p:ph idx="1" type="body"/>
          </p:nvPr>
        </p:nvSpPr>
        <p:spPr>
          <a:xfrm>
            <a:off x="722400" y="941075"/>
            <a:ext cx="37734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600"/>
              <a:t>“I forgot–</a:t>
            </a:r>
            <a:br>
              <a:rPr i="1" lang="en" sz="2600"/>
            </a:br>
            <a:r>
              <a:rPr i="1" lang="en" sz="2600"/>
              <a:t>I can </a:t>
            </a:r>
            <a:r>
              <a:rPr b="1" i="1" lang="en" sz="2600"/>
              <a:t>freeze my column headers</a:t>
            </a:r>
            <a:r>
              <a:rPr i="1" lang="en" sz="2600"/>
              <a:t>!” </a:t>
            </a:r>
            <a:endParaRPr i="1" sz="2600"/>
          </a:p>
        </p:txBody>
      </p:sp>
      <p:pic>
        <p:nvPicPr>
          <p:cNvPr id="372" name="Google Shape;372;p51"/>
          <p:cNvPicPr preferRelativeResize="0"/>
          <p:nvPr/>
        </p:nvPicPr>
        <p:blipFill rotWithShape="1">
          <a:blip r:embed="rId3">
            <a:alphaModFix/>
          </a:blip>
          <a:srcRect b="0" l="8465" r="8457" t="0"/>
          <a:stretch/>
        </p:blipFill>
        <p:spPr>
          <a:xfrm>
            <a:off x="4600437" y="1118963"/>
            <a:ext cx="3439875" cy="16284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3" name="Google Shape;373;p51"/>
          <p:cNvPicPr preferRelativeResize="0"/>
          <p:nvPr/>
        </p:nvPicPr>
        <p:blipFill rotWithShape="1">
          <a:blip r:embed="rId4">
            <a:alphaModFix/>
          </a:blip>
          <a:srcRect b="268" l="0" r="0" t="258"/>
          <a:stretch/>
        </p:blipFill>
        <p:spPr>
          <a:xfrm>
            <a:off x="276400" y="3288963"/>
            <a:ext cx="3294325" cy="15595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4" name="Google Shape;374;p51"/>
          <p:cNvSpPr/>
          <p:nvPr/>
        </p:nvSpPr>
        <p:spPr>
          <a:xfrm>
            <a:off x="1083225" y="3146675"/>
            <a:ext cx="1810800" cy="1761300"/>
          </a:xfrm>
          <a:prstGeom prst="flowChartSummingJunction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1"/>
          <p:cNvSpPr txBox="1"/>
          <p:nvPr>
            <p:ph idx="1" type="body"/>
          </p:nvPr>
        </p:nvSpPr>
        <p:spPr>
          <a:xfrm>
            <a:off x="3690125" y="3077075"/>
            <a:ext cx="5260500" cy="18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600"/>
              <a:t>“But I will NOT repeat my column headers inside the data table, because that would mix the headers in with my data.” </a:t>
            </a:r>
            <a:endParaRPr i="1" sz="2600"/>
          </a:p>
        </p:txBody>
      </p:sp>
      <p:pic>
        <p:nvPicPr>
          <p:cNvPr id="376" name="Google Shape;376;p51"/>
          <p:cNvPicPr preferRelativeResize="0"/>
          <p:nvPr/>
        </p:nvPicPr>
        <p:blipFill rotWithShape="1">
          <a:blip r:embed="rId5">
            <a:alphaModFix/>
          </a:blip>
          <a:srcRect b="18176" l="0" r="0" t="8412"/>
          <a:stretch/>
        </p:blipFill>
        <p:spPr>
          <a:xfrm>
            <a:off x="6890375" y="125000"/>
            <a:ext cx="2399199" cy="17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Not filling in zeros</a:t>
            </a:r>
            <a:endParaRPr b="0"/>
          </a:p>
        </p:txBody>
      </p:sp>
      <p:pic>
        <p:nvPicPr>
          <p:cNvPr id="382" name="Google Shape;382;p52"/>
          <p:cNvPicPr preferRelativeResize="0"/>
          <p:nvPr/>
        </p:nvPicPr>
        <p:blipFill rotWithShape="1">
          <a:blip r:embed="rId3">
            <a:alphaModFix/>
          </a:blip>
          <a:srcRect b="21190" l="0" r="0" t="21196"/>
          <a:stretch/>
        </p:blipFill>
        <p:spPr>
          <a:xfrm>
            <a:off x="1049111" y="1162975"/>
            <a:ext cx="7045777" cy="304447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52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Source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https://royceto.com/should-you-put-zero-or-leave-it-blank-in-your-excel</a:t>
            </a:r>
            <a:r>
              <a:rPr lang="en" sz="1200">
                <a:solidFill>
                  <a:schemeClr val="dk1"/>
                </a:solidFill>
              </a:rPr>
              <a:t>/</a:t>
            </a:r>
            <a:endParaRPr b="1"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Null values</a:t>
            </a:r>
            <a:endParaRPr b="0"/>
          </a:p>
        </p:txBody>
      </p:sp>
      <p:sp>
        <p:nvSpPr>
          <p:cNvPr id="389" name="Google Shape;389;p53"/>
          <p:cNvSpPr txBox="1"/>
          <p:nvPr>
            <p:ph idx="1" type="body"/>
          </p:nvPr>
        </p:nvSpPr>
        <p:spPr>
          <a:xfrm>
            <a:off x="311700" y="912500"/>
            <a:ext cx="87195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Context-dependent: </a:t>
            </a:r>
            <a:endParaRPr b="1" sz="2600"/>
          </a:p>
          <a:p>
            <a:pPr indent="-393700" lvl="0" marL="457200" rtl="0" algn="l">
              <a:spcBef>
                <a:spcPts val="12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Analysis plans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Statistical software </a:t>
            </a:r>
            <a:r>
              <a:rPr i="1" lang="en" sz="2600"/>
              <a:t> </a:t>
            </a:r>
            <a:endParaRPr i="1" sz="2600"/>
          </a:p>
        </p:txBody>
      </p: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311700" y="2675100"/>
            <a:ext cx="8719500" cy="17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So it’s important to be: </a:t>
            </a:r>
            <a:endParaRPr b="1" sz="2600"/>
          </a:p>
          <a:p>
            <a:pPr indent="-393700" lvl="0" marL="457200" rtl="0" algn="l">
              <a:spcBef>
                <a:spcPts val="12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Thoughtful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Consistent in following </a:t>
            </a:r>
            <a:r>
              <a:rPr lang="en" sz="2600"/>
              <a:t>through</a:t>
            </a:r>
            <a:r>
              <a:rPr lang="en" sz="2600"/>
              <a:t> </a:t>
            </a:r>
            <a:r>
              <a:rPr i="1" lang="en" sz="2600"/>
              <a:t> </a:t>
            </a:r>
            <a:endParaRPr i="1"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Null Values</a:t>
            </a:r>
            <a:endParaRPr b="0"/>
          </a:p>
        </p:txBody>
      </p:sp>
      <p:sp>
        <p:nvSpPr>
          <p:cNvPr id="396" name="Google Shape;396;p54"/>
          <p:cNvSpPr txBox="1"/>
          <p:nvPr>
            <p:ph idx="1" type="body"/>
          </p:nvPr>
        </p:nvSpPr>
        <p:spPr>
          <a:xfrm>
            <a:off x="311700" y="1514850"/>
            <a:ext cx="34695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⛔ Do NOT use:</a:t>
            </a:r>
            <a:endParaRPr b="1" sz="2600"/>
          </a:p>
          <a:p>
            <a:pPr indent="-393700" lvl="0" marL="457200" rtl="0" algn="l">
              <a:spcBef>
                <a:spcPts val="12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-999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Other numbers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0</a:t>
            </a:r>
            <a:endParaRPr sz="2600"/>
          </a:p>
        </p:txBody>
      </p:sp>
      <p:sp>
        <p:nvSpPr>
          <p:cNvPr id="397" name="Google Shape;397;p54"/>
          <p:cNvSpPr txBox="1"/>
          <p:nvPr>
            <p:ph idx="1" type="body"/>
          </p:nvPr>
        </p:nvSpPr>
        <p:spPr>
          <a:xfrm>
            <a:off x="3999300" y="1544275"/>
            <a:ext cx="5031900" cy="17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✅ Could use</a:t>
            </a:r>
            <a:r>
              <a:rPr b="1" lang="en" sz="2600"/>
              <a:t>: </a:t>
            </a:r>
            <a:endParaRPr b="1" sz="2600"/>
          </a:p>
          <a:p>
            <a:pPr indent="-393700" lvl="0" marL="457200" rtl="0" algn="l">
              <a:spcBef>
                <a:spcPts val="12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Blank cell (most applications)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NA or na (for R)</a:t>
            </a:r>
            <a:r>
              <a:rPr i="1" lang="en" sz="2600"/>
              <a:t> </a:t>
            </a:r>
            <a:endParaRPr i="1"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Null values</a:t>
            </a:r>
            <a:endParaRPr b="0"/>
          </a:p>
        </p:txBody>
      </p:sp>
      <p:pic>
        <p:nvPicPr>
          <p:cNvPr id="403" name="Google Shape;403;p55"/>
          <p:cNvPicPr preferRelativeResize="0"/>
          <p:nvPr/>
        </p:nvPicPr>
        <p:blipFill rotWithShape="1">
          <a:blip r:embed="rId3">
            <a:alphaModFix/>
          </a:blip>
          <a:srcRect b="2362" l="0" r="0" t="0"/>
          <a:stretch/>
        </p:blipFill>
        <p:spPr>
          <a:xfrm>
            <a:off x="1747462" y="1017875"/>
            <a:ext cx="5649075" cy="40324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Conveying information only with formatting</a:t>
            </a:r>
            <a:endParaRPr b="0"/>
          </a:p>
        </p:txBody>
      </p:sp>
      <p:pic>
        <p:nvPicPr>
          <p:cNvPr id="409" name="Google Shape;409;p56"/>
          <p:cNvPicPr preferRelativeResize="0"/>
          <p:nvPr/>
        </p:nvPicPr>
        <p:blipFill rotWithShape="1">
          <a:blip r:embed="rId3">
            <a:alphaModFix/>
          </a:blip>
          <a:srcRect b="0" l="5084" r="5075" t="0"/>
          <a:stretch/>
        </p:blipFill>
        <p:spPr>
          <a:xfrm>
            <a:off x="2020138" y="1017875"/>
            <a:ext cx="5103725" cy="3643138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" name="Google Shape;410;p56"/>
          <p:cNvSpPr/>
          <p:nvPr/>
        </p:nvSpPr>
        <p:spPr>
          <a:xfrm>
            <a:off x="168975" y="4075550"/>
            <a:ext cx="1710900" cy="63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6"/>
          <p:cNvSpPr/>
          <p:nvPr/>
        </p:nvSpPr>
        <p:spPr>
          <a:xfrm>
            <a:off x="168975" y="2523400"/>
            <a:ext cx="1710900" cy="63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6"/>
          <p:cNvSpPr txBox="1"/>
          <p:nvPr>
            <p:ph idx="1" type="body"/>
          </p:nvPr>
        </p:nvSpPr>
        <p:spPr>
          <a:xfrm>
            <a:off x="0" y="932425"/>
            <a:ext cx="9144000" cy="1683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⛔ </a:t>
            </a:r>
            <a:r>
              <a:rPr lang="en" sz="2200">
                <a:solidFill>
                  <a:schemeClr val="lt1"/>
                </a:solidFill>
              </a:rPr>
              <a:t>Don’t use formatting as the only means of </a:t>
            </a:r>
            <a:r>
              <a:rPr lang="en" sz="2200">
                <a:solidFill>
                  <a:schemeClr val="lt1"/>
                </a:solidFill>
              </a:rPr>
              <a:t>conveying information!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/>
              <a:t>✅ </a:t>
            </a:r>
            <a:r>
              <a:rPr lang="en" sz="2200">
                <a:solidFill>
                  <a:schemeClr val="lt1"/>
                </a:solidFill>
              </a:rPr>
              <a:t>Instead, </a:t>
            </a:r>
            <a:r>
              <a:rPr b="1" lang="en" sz="2200">
                <a:solidFill>
                  <a:schemeClr val="lt1"/>
                </a:solidFill>
              </a:rPr>
              <a:t>encode the information as data</a:t>
            </a:r>
            <a:r>
              <a:rPr lang="en" sz="2200">
                <a:solidFill>
                  <a:schemeClr val="lt1"/>
                </a:solidFill>
              </a:rPr>
              <a:t>!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☝️Then, you can set up conditional formatting if that helps you.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Merging cells for aesthetic purposes</a:t>
            </a:r>
            <a:endParaRPr b="0"/>
          </a:p>
        </p:txBody>
      </p:sp>
      <p:pic>
        <p:nvPicPr>
          <p:cNvPr id="418" name="Google Shape;418;p57"/>
          <p:cNvPicPr preferRelativeResize="0"/>
          <p:nvPr/>
        </p:nvPicPr>
        <p:blipFill rotWithShape="1">
          <a:blip r:embed="rId3">
            <a:alphaModFix/>
          </a:blip>
          <a:srcRect b="26840" l="21679" r="21685" t="45476"/>
          <a:stretch/>
        </p:blipFill>
        <p:spPr>
          <a:xfrm>
            <a:off x="1890826" y="1486899"/>
            <a:ext cx="5362350" cy="25489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9" name="Google Shape;419;p57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Source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https://www.redbubble.com/i/notebook/Friends-Don-t-Let-Friends-Merge-Cells-by-Schuylerxc/31458689.WX3NH</a:t>
            </a:r>
            <a:endParaRPr b="1"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Placing comments or units in cells</a:t>
            </a:r>
            <a:endParaRPr b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Example</a:t>
            </a:r>
            <a:endParaRPr sz="3000" u="sng"/>
          </a:p>
        </p:txBody>
      </p:sp>
      <p:sp>
        <p:nvSpPr>
          <p:cNvPr id="430" name="Google Shape;430;p59"/>
          <p:cNvSpPr txBox="1"/>
          <p:nvPr>
            <p:ph idx="2" type="body"/>
          </p:nvPr>
        </p:nvSpPr>
        <p:spPr>
          <a:xfrm>
            <a:off x="4822025" y="478475"/>
            <a:ext cx="4322100" cy="4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</a:t>
            </a:r>
            <a:r>
              <a:rPr b="1" lang="en"/>
              <a:t>: </a:t>
            </a:r>
            <a:br>
              <a:rPr b="1" lang="en"/>
            </a:br>
            <a:r>
              <a:rPr lang="en" sz="2200"/>
              <a:t>You discovered the duration data was entered incorrectly by a colleague sometimes. </a:t>
            </a:r>
            <a:br>
              <a:rPr lang="en" sz="2200"/>
            </a:br>
            <a:br>
              <a:rPr lang="en" sz="2200"/>
            </a:br>
            <a:r>
              <a:rPr lang="en" sz="2200"/>
              <a:t>You want to note which values are suspect in the spreadsheet.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2200"/>
            </a:br>
            <a:r>
              <a:rPr b="1" i="1" lang="en" sz="2200"/>
              <a:t>What could you do?</a:t>
            </a:r>
            <a:endParaRPr b="1" i="1" sz="2200"/>
          </a:p>
        </p:txBody>
      </p:sp>
      <p:sp>
        <p:nvSpPr>
          <p:cNvPr id="431" name="Google Shape;431;p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Cleaning library training attendance data</a:t>
            </a:r>
            <a:endParaRPr sz="2400"/>
          </a:p>
        </p:txBody>
      </p:sp>
      <p:pic>
        <p:nvPicPr>
          <p:cNvPr id="432" name="Google Shape;432;p59"/>
          <p:cNvPicPr preferRelativeResize="0"/>
          <p:nvPr/>
        </p:nvPicPr>
        <p:blipFill rotWithShape="1">
          <a:blip r:embed="rId3">
            <a:alphaModFix/>
          </a:blip>
          <a:srcRect b="15597" l="1512" r="1522" t="0"/>
          <a:stretch/>
        </p:blipFill>
        <p:spPr>
          <a:xfrm>
            <a:off x="1369025" y="478475"/>
            <a:ext cx="1838149" cy="15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b="19763" l="0" r="0" t="-3013"/>
          <a:stretch/>
        </p:blipFill>
        <p:spPr>
          <a:xfrm>
            <a:off x="1924798" y="493625"/>
            <a:ext cx="4977025" cy="41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-152400" y="38575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 Narrow"/>
                <a:ea typeface="Arial Narrow"/>
                <a:cs typeface="Arial Narrow"/>
                <a:sym typeface="Arial Narrow"/>
              </a:rPr>
              <a:t>Data Organization</a:t>
            </a:r>
            <a:endParaRPr b="1" sz="28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2" name="Google Shape;122;p24"/>
          <p:cNvPicPr preferRelativeResize="0"/>
          <p:nvPr/>
        </p:nvPicPr>
        <p:blipFill rotWithShape="1">
          <a:blip r:embed="rId4">
            <a:alphaModFix/>
          </a:blip>
          <a:srcRect b="15249" l="0" r="0" t="76"/>
          <a:stretch/>
        </p:blipFill>
        <p:spPr>
          <a:xfrm>
            <a:off x="221675" y="3082800"/>
            <a:ext cx="1937401" cy="16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 rotWithShape="1">
          <a:blip r:embed="rId5">
            <a:alphaModFix/>
          </a:blip>
          <a:srcRect b="7662" l="0" r="0" t="7662"/>
          <a:stretch/>
        </p:blipFill>
        <p:spPr>
          <a:xfrm>
            <a:off x="6751650" y="3164900"/>
            <a:ext cx="2367475" cy="20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More than 1 piece of information in a cell</a:t>
            </a:r>
            <a:endParaRPr b="0"/>
          </a:p>
        </p:txBody>
      </p:sp>
      <p:pic>
        <p:nvPicPr>
          <p:cNvPr id="438" name="Google Shape;438;p60"/>
          <p:cNvPicPr preferRelativeResize="0"/>
          <p:nvPr/>
        </p:nvPicPr>
        <p:blipFill rotWithShape="1">
          <a:blip r:embed="rId3">
            <a:alphaModFix/>
          </a:blip>
          <a:srcRect b="0" l="645" r="0" t="0"/>
          <a:stretch/>
        </p:blipFill>
        <p:spPr>
          <a:xfrm>
            <a:off x="1084838" y="1162575"/>
            <a:ext cx="6974324" cy="33016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9" name="Google Shape;439;p60"/>
          <p:cNvSpPr/>
          <p:nvPr/>
        </p:nvSpPr>
        <p:spPr>
          <a:xfrm>
            <a:off x="4435175" y="4020750"/>
            <a:ext cx="1187700" cy="969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0"/>
          <p:cNvSpPr/>
          <p:nvPr/>
        </p:nvSpPr>
        <p:spPr>
          <a:xfrm rot="-5400000">
            <a:off x="7584300" y="1950250"/>
            <a:ext cx="1187700" cy="969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0"/>
          <p:cNvSpPr/>
          <p:nvPr/>
        </p:nvSpPr>
        <p:spPr>
          <a:xfrm rot="5400000">
            <a:off x="184900" y="3508575"/>
            <a:ext cx="1187700" cy="969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Field names</a:t>
            </a:r>
            <a:endParaRPr b="0"/>
          </a:p>
        </p:txBody>
      </p:sp>
      <p:sp>
        <p:nvSpPr>
          <p:cNvPr id="447" name="Google Shape;447;p61"/>
          <p:cNvSpPr txBox="1"/>
          <p:nvPr>
            <p:ph idx="1" type="body"/>
          </p:nvPr>
        </p:nvSpPr>
        <p:spPr>
          <a:xfrm>
            <a:off x="311700" y="912500"/>
            <a:ext cx="8719500" cy="3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⛔Avoid</a:t>
            </a:r>
            <a:r>
              <a:rPr b="1" lang="en" sz="2600"/>
              <a:t>:</a:t>
            </a:r>
            <a:endParaRPr b="1" sz="26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Spaces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Use underscores _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Use camelCase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Numbers (unless part of proper name related to your variable)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Special characters ($, %, &amp;, etc.)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2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Field names</a:t>
            </a:r>
            <a:endParaRPr b="0"/>
          </a:p>
        </p:txBody>
      </p:sp>
      <p:sp>
        <p:nvSpPr>
          <p:cNvPr id="453" name="Google Shape;453;p62"/>
          <p:cNvSpPr txBox="1"/>
          <p:nvPr>
            <p:ph idx="1" type="body"/>
          </p:nvPr>
        </p:nvSpPr>
        <p:spPr>
          <a:xfrm>
            <a:off x="311700" y="912500"/>
            <a:ext cx="7578000" cy="4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✅ Balance description with brevity</a:t>
            </a:r>
            <a:r>
              <a:rPr b="1" lang="en" sz="2600"/>
              <a:t>:</a:t>
            </a:r>
            <a:br>
              <a:rPr b="1" lang="en" sz="2600"/>
            </a:br>
            <a:endParaRPr b="1" sz="12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Spaces (instead use underscores _ or camelCase)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Consider including units (e.g., duration_hours)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Abbreviations can be forgotten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Be careful!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Document!</a:t>
            </a:r>
            <a:endParaRPr/>
          </a:p>
        </p:txBody>
      </p:sp>
      <p:pic>
        <p:nvPicPr>
          <p:cNvPr id="454" name="Google Shape;454;p62"/>
          <p:cNvPicPr preferRelativeResize="0"/>
          <p:nvPr/>
        </p:nvPicPr>
        <p:blipFill rotWithShape="1">
          <a:blip r:embed="rId3">
            <a:alphaModFix/>
          </a:blip>
          <a:srcRect b="15346" l="0" r="0" t="15339"/>
          <a:stretch/>
        </p:blipFill>
        <p:spPr>
          <a:xfrm>
            <a:off x="6124000" y="3775025"/>
            <a:ext cx="3484624" cy="24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2"/>
          <p:cNvSpPr txBox="1"/>
          <p:nvPr/>
        </p:nvSpPr>
        <p:spPr>
          <a:xfrm>
            <a:off x="6288125" y="3775025"/>
            <a:ext cx="157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200"/>
              <a:t>Descriptive</a:t>
            </a:r>
            <a:endParaRPr i="1" sz="2200"/>
          </a:p>
        </p:txBody>
      </p:sp>
      <p:sp>
        <p:nvSpPr>
          <p:cNvPr id="456" name="Google Shape;456;p62"/>
          <p:cNvSpPr txBox="1"/>
          <p:nvPr/>
        </p:nvSpPr>
        <p:spPr>
          <a:xfrm>
            <a:off x="7786450" y="3775025"/>
            <a:ext cx="157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200"/>
              <a:t>Brief</a:t>
            </a:r>
            <a:endParaRPr i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/>
          <p:nvPr>
            <p:ph type="title"/>
          </p:nvPr>
        </p:nvSpPr>
        <p:spPr>
          <a:xfrm>
            <a:off x="265500" y="1837588"/>
            <a:ext cx="4045200" cy="16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Hands-On </a:t>
            </a:r>
            <a:br>
              <a:rPr lang="en" sz="3000" u="sng"/>
            </a:br>
            <a:r>
              <a:rPr lang="en" sz="3000" u="sng"/>
              <a:t>Jamboard Exercise</a:t>
            </a:r>
            <a:r>
              <a:rPr lang="en" sz="3000"/>
              <a:t> </a:t>
            </a:r>
            <a:br>
              <a:rPr lang="en" sz="3000"/>
            </a:br>
            <a:r>
              <a:rPr lang="en" sz="3000"/>
              <a:t>- 5 minutes - </a:t>
            </a:r>
            <a:endParaRPr sz="3000"/>
          </a:p>
        </p:txBody>
      </p:sp>
      <p:sp>
        <p:nvSpPr>
          <p:cNvPr id="462" name="Google Shape;462;p63"/>
          <p:cNvSpPr txBox="1"/>
          <p:nvPr>
            <p:ph idx="2" type="body"/>
          </p:nvPr>
        </p:nvSpPr>
        <p:spPr>
          <a:xfrm>
            <a:off x="4572000" y="203075"/>
            <a:ext cx="4572000" cy="47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Please: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tinyurl.com/</a:t>
            </a:r>
            <a:r>
              <a:rPr b="1" lang="en" sz="1600" u="sng">
                <a:solidFill>
                  <a:schemeClr val="hlink"/>
                </a:solidFill>
                <a:hlinkClick r:id="rId4"/>
              </a:rPr>
              <a:t>ndcs-lc-tidy-data-field-names</a:t>
            </a:r>
            <a:br>
              <a:rPr b="1" lang="en" sz="1200" u="sng">
                <a:solidFill>
                  <a:schemeClr val="hlink"/>
                </a:solidFill>
                <a:hlinkClick r:id="rId5"/>
              </a:rPr>
            </a:br>
            <a:br>
              <a:rPr lang="en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sticky note tool to propose field names for the prompts.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can also add a +1 sticky note to existing field name proposals if one you would suggest is already posted.</a:t>
            </a:r>
            <a:endParaRPr sz="1800"/>
          </a:p>
        </p:txBody>
      </p:sp>
      <p:sp>
        <p:nvSpPr>
          <p:cNvPr id="463" name="Google Shape;463;p63"/>
          <p:cNvSpPr txBox="1"/>
          <p:nvPr>
            <p:ph idx="1" type="subTitle"/>
          </p:nvPr>
        </p:nvSpPr>
        <p:spPr>
          <a:xfrm>
            <a:off x="265500" y="3637575"/>
            <a:ext cx="4045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We’ll discuss some of the final responses</a:t>
            </a:r>
            <a:endParaRPr sz="3200"/>
          </a:p>
        </p:txBody>
      </p:sp>
      <p:pic>
        <p:nvPicPr>
          <p:cNvPr id="464" name="Google Shape;464;p63"/>
          <p:cNvPicPr preferRelativeResize="0"/>
          <p:nvPr/>
        </p:nvPicPr>
        <p:blipFill rotWithShape="1">
          <a:blip r:embed="rId6">
            <a:alphaModFix/>
          </a:blip>
          <a:srcRect b="22227" l="1512" r="1522" t="0"/>
          <a:stretch/>
        </p:blipFill>
        <p:spPr>
          <a:xfrm>
            <a:off x="1368488" y="250625"/>
            <a:ext cx="1839226" cy="14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4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Special characters should not be in your data</a:t>
            </a:r>
            <a:endParaRPr b="0"/>
          </a:p>
        </p:txBody>
      </p:sp>
      <p:grpSp>
        <p:nvGrpSpPr>
          <p:cNvPr id="470" name="Google Shape;470;p64"/>
          <p:cNvGrpSpPr/>
          <p:nvPr/>
        </p:nvGrpSpPr>
        <p:grpSpPr>
          <a:xfrm>
            <a:off x="4395600" y="719300"/>
            <a:ext cx="4350300" cy="4150800"/>
            <a:chOff x="839875" y="719300"/>
            <a:chExt cx="4350300" cy="4150800"/>
          </a:xfrm>
        </p:grpSpPr>
        <p:pic>
          <p:nvPicPr>
            <p:cNvPr id="471" name="Google Shape;471;p64"/>
            <p:cNvPicPr preferRelativeResize="0"/>
            <p:nvPr/>
          </p:nvPicPr>
          <p:blipFill rotWithShape="1">
            <a:blip r:embed="rId3">
              <a:alphaModFix/>
            </a:blip>
            <a:srcRect b="14442" l="7697" r="13920" t="14449"/>
            <a:stretch/>
          </p:blipFill>
          <p:spPr>
            <a:xfrm>
              <a:off x="973075" y="805725"/>
              <a:ext cx="4142099" cy="3757775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72" name="Google Shape;472;p64"/>
            <p:cNvSpPr/>
            <p:nvPr/>
          </p:nvSpPr>
          <p:spPr>
            <a:xfrm>
              <a:off x="839875" y="719300"/>
              <a:ext cx="4350300" cy="4150800"/>
            </a:xfrm>
            <a:prstGeom prst="flowChartSummingJunction">
              <a:avLst/>
            </a:prstGeom>
            <a:noFill/>
            <a:ln cap="flat" cmpd="sng" w="152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64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Source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https://www.webopedia.com/wp-content/uploads/1996/09/Special-Character.jpeg</a:t>
            </a:r>
            <a:endParaRPr b="1" sz="1200"/>
          </a:p>
        </p:txBody>
      </p:sp>
      <p:sp>
        <p:nvSpPr>
          <p:cNvPr id="474" name="Google Shape;474;p64"/>
          <p:cNvSpPr txBox="1"/>
          <p:nvPr/>
        </p:nvSpPr>
        <p:spPr>
          <a:xfrm>
            <a:off x="168975" y="993800"/>
            <a:ext cx="40911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Note</a:t>
            </a:r>
            <a:r>
              <a:rPr lang="en" sz="1800"/>
              <a:t>: there are cultural considerations! (e.g., if your textual data has accent marks)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Another way to think about this is</a:t>
            </a:r>
            <a:r>
              <a:rPr lang="en" sz="1800"/>
              <a:t>: make sure your text is unicode.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Common Issues: </a:t>
            </a:r>
            <a:r>
              <a:rPr b="0" lang="en"/>
              <a:t>Metadata should </a:t>
            </a:r>
            <a:r>
              <a:rPr lang="en" u="sng"/>
              <a:t>not</a:t>
            </a:r>
            <a:r>
              <a:rPr b="0" lang="en"/>
              <a:t> be IN your data tables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5"/>
          <p:cNvSpPr txBox="1"/>
          <p:nvPr>
            <p:ph idx="1" type="body"/>
          </p:nvPr>
        </p:nvSpPr>
        <p:spPr>
          <a:xfrm>
            <a:off x="311700" y="912500"/>
            <a:ext cx="87195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Recording</a:t>
            </a:r>
            <a:r>
              <a:rPr lang="en" sz="2400"/>
              <a:t> data about </a:t>
            </a:r>
            <a:r>
              <a:rPr lang="en" sz="2400"/>
              <a:t>your</a:t>
            </a:r>
            <a:r>
              <a:rPr lang="en" sz="2400"/>
              <a:t> data (“metadata”) is essential!</a:t>
            </a:r>
            <a:endParaRPr sz="2400"/>
          </a:p>
        </p:txBody>
      </p:sp>
      <p:sp>
        <p:nvSpPr>
          <p:cNvPr id="481" name="Google Shape;481;p65"/>
          <p:cNvSpPr txBox="1"/>
          <p:nvPr>
            <p:ph idx="1" type="body"/>
          </p:nvPr>
        </p:nvSpPr>
        <p:spPr>
          <a:xfrm>
            <a:off x="311700" y="1664550"/>
            <a:ext cx="87195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BUT this information should </a:t>
            </a:r>
            <a:r>
              <a:rPr b="1" lang="en" sz="2400" u="sng"/>
              <a:t>NOT</a:t>
            </a:r>
            <a:r>
              <a:rPr lang="en" sz="2400"/>
              <a:t> be in your data tables (e.g., don’t include a legend with units).</a:t>
            </a:r>
            <a:br>
              <a:rPr lang="en" sz="2400"/>
            </a:b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This information is not data.</a:t>
            </a:r>
            <a:br>
              <a:rPr lang="en" sz="2200"/>
            </a:b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Including this information on your data table can disrupt how computer programs interpret your data.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Common Issues: </a:t>
            </a:r>
            <a:r>
              <a:rPr b="0" lang="en"/>
              <a:t>Metadata should </a:t>
            </a:r>
            <a:r>
              <a:rPr lang="en" u="sng"/>
              <a:t>not</a:t>
            </a:r>
            <a:r>
              <a:rPr b="0" lang="en"/>
              <a:t> be IN your data tables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6"/>
          <p:cNvPicPr preferRelativeResize="0"/>
          <p:nvPr/>
        </p:nvPicPr>
        <p:blipFill rotWithShape="1">
          <a:blip r:embed="rId3">
            <a:alphaModFix/>
          </a:blip>
          <a:srcRect b="0" l="5084" r="5075" t="0"/>
          <a:stretch/>
        </p:blipFill>
        <p:spPr>
          <a:xfrm>
            <a:off x="2020138" y="1168725"/>
            <a:ext cx="5103725" cy="3643138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8" name="Google Shape;488;p66"/>
          <p:cNvSpPr/>
          <p:nvPr/>
        </p:nvSpPr>
        <p:spPr>
          <a:xfrm>
            <a:off x="168975" y="4260900"/>
            <a:ext cx="1710900" cy="63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6"/>
          <p:cNvSpPr/>
          <p:nvPr/>
        </p:nvSpPr>
        <p:spPr>
          <a:xfrm>
            <a:off x="2364775" y="3966600"/>
            <a:ext cx="1111500" cy="1068000"/>
          </a:xfrm>
          <a:prstGeom prst="flowChartSummingJunction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</a:t>
            </a:r>
            <a:r>
              <a:rPr b="0" lang="en"/>
              <a:t>Metadata should </a:t>
            </a:r>
            <a:r>
              <a:rPr lang="en" u="sng"/>
              <a:t>not</a:t>
            </a:r>
            <a:r>
              <a:rPr b="0" lang="en"/>
              <a:t> be IN your data tables</a:t>
            </a:r>
            <a:endParaRPr b="0"/>
          </a:p>
        </p:txBody>
      </p:sp>
      <p:sp>
        <p:nvSpPr>
          <p:cNvPr id="495" name="Google Shape;495;p67"/>
          <p:cNvSpPr txBox="1"/>
          <p:nvPr>
            <p:ph idx="1" type="body"/>
          </p:nvPr>
        </p:nvSpPr>
        <p:spPr>
          <a:xfrm>
            <a:off x="311700" y="912500"/>
            <a:ext cx="8719500" cy="3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Instead, store metadata</a:t>
            </a:r>
            <a:br>
              <a:rPr lang="en" sz="2400"/>
            </a:b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 a plain text file</a:t>
            </a:r>
            <a:br>
              <a:rPr lang="en"/>
            </a:b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Saved in the same location as your data file</a:t>
            </a:r>
            <a:br>
              <a:rPr lang="en"/>
            </a:b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With a name clearly associating it with your data file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Agenda</a:t>
            </a:r>
            <a:endParaRPr/>
          </a:p>
        </p:txBody>
      </p:sp>
      <p:grpSp>
        <p:nvGrpSpPr>
          <p:cNvPr id="506" name="Google Shape;506;p69"/>
          <p:cNvGrpSpPr/>
          <p:nvPr/>
        </p:nvGrpSpPr>
        <p:grpSpPr>
          <a:xfrm>
            <a:off x="0" y="1520650"/>
            <a:ext cx="1608300" cy="2552475"/>
            <a:chOff x="0" y="1520650"/>
            <a:chExt cx="1608300" cy="2552475"/>
          </a:xfrm>
        </p:grpSpPr>
        <p:pic>
          <p:nvPicPr>
            <p:cNvPr id="507" name="Google Shape;507;p69"/>
            <p:cNvPicPr preferRelativeResize="0"/>
            <p:nvPr/>
          </p:nvPicPr>
          <p:blipFill rotWithShape="1">
            <a:blip r:embed="rId3">
              <a:alphaModFix/>
            </a:blip>
            <a:srcRect b="14544" l="0" r="0" t="0"/>
            <a:stretch/>
          </p:blipFill>
          <p:spPr>
            <a:xfrm>
              <a:off x="159300" y="1520650"/>
              <a:ext cx="1296600" cy="11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69"/>
            <p:cNvSpPr txBox="1"/>
            <p:nvPr/>
          </p:nvSpPr>
          <p:spPr>
            <a:xfrm>
              <a:off x="0" y="2965225"/>
              <a:ext cx="1608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Good 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practices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509" name="Google Shape;509;p69"/>
          <p:cNvGrpSpPr/>
          <p:nvPr/>
        </p:nvGrpSpPr>
        <p:grpSpPr>
          <a:xfrm>
            <a:off x="1678825" y="1426350"/>
            <a:ext cx="1932300" cy="2646775"/>
            <a:chOff x="1678825" y="1426350"/>
            <a:chExt cx="1932300" cy="2646775"/>
          </a:xfrm>
        </p:grpSpPr>
        <p:sp>
          <p:nvSpPr>
            <p:cNvPr id="510" name="Google Shape;510;p69"/>
            <p:cNvSpPr txBox="1"/>
            <p:nvPr/>
          </p:nvSpPr>
          <p:spPr>
            <a:xfrm>
              <a:off x="1678825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Common </a:t>
              </a:r>
              <a:br>
                <a:rPr lang="en" sz="2000"/>
              </a:br>
              <a:r>
                <a:rPr lang="en" sz="2000"/>
                <a:t>issues</a:t>
              </a:r>
              <a:endParaRPr sz="2000"/>
            </a:p>
          </p:txBody>
        </p:sp>
        <p:pic>
          <p:nvPicPr>
            <p:cNvPr id="511" name="Google Shape;511;p69"/>
            <p:cNvPicPr preferRelativeResize="0"/>
            <p:nvPr/>
          </p:nvPicPr>
          <p:blipFill rotWithShape="1">
            <a:blip r:embed="rId4">
              <a:alphaModFix/>
            </a:blip>
            <a:srcRect b="13149" l="0" r="0" t="-5879"/>
            <a:stretch/>
          </p:blipFill>
          <p:spPr>
            <a:xfrm>
              <a:off x="2001875" y="1426350"/>
              <a:ext cx="1296575" cy="1202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2" name="Google Shape;512;p69"/>
          <p:cNvGrpSpPr/>
          <p:nvPr/>
        </p:nvGrpSpPr>
        <p:grpSpPr>
          <a:xfrm>
            <a:off x="3560900" y="1520650"/>
            <a:ext cx="1932300" cy="2552475"/>
            <a:chOff x="3560900" y="1520650"/>
            <a:chExt cx="1932300" cy="2552475"/>
          </a:xfrm>
        </p:grpSpPr>
        <p:sp>
          <p:nvSpPr>
            <p:cNvPr id="513" name="Google Shape;513;p69"/>
            <p:cNvSpPr txBox="1"/>
            <p:nvPr/>
          </p:nvSpPr>
          <p:spPr>
            <a:xfrm>
              <a:off x="3560900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Dates as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data</a:t>
              </a:r>
              <a:endParaRPr sz="2000">
                <a:solidFill>
                  <a:schemeClr val="dk1"/>
                </a:solidFill>
              </a:endParaRPr>
            </a:p>
          </p:txBody>
        </p:sp>
        <p:pic>
          <p:nvPicPr>
            <p:cNvPr id="514" name="Google Shape;514;p69"/>
            <p:cNvPicPr preferRelativeResize="0"/>
            <p:nvPr/>
          </p:nvPicPr>
          <p:blipFill rotWithShape="1">
            <a:blip r:embed="rId5">
              <a:alphaModFix/>
            </a:blip>
            <a:srcRect b="13151" l="0" r="0" t="1392"/>
            <a:stretch/>
          </p:blipFill>
          <p:spPr>
            <a:xfrm>
              <a:off x="3844425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" name="Google Shape;515;p69"/>
          <p:cNvGrpSpPr/>
          <p:nvPr/>
        </p:nvGrpSpPr>
        <p:grpSpPr>
          <a:xfrm>
            <a:off x="5392375" y="1520650"/>
            <a:ext cx="1932300" cy="3622875"/>
            <a:chOff x="5392375" y="1520650"/>
            <a:chExt cx="1932300" cy="3622875"/>
          </a:xfrm>
        </p:grpSpPr>
        <p:sp>
          <p:nvSpPr>
            <p:cNvPr id="516" name="Google Shape;516;p69"/>
            <p:cNvSpPr txBox="1"/>
            <p:nvPr/>
          </p:nvSpPr>
          <p:spPr>
            <a:xfrm>
              <a:off x="5392375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</a:rPr>
                <a:t>Quality control &amp; assurance</a:t>
              </a:r>
              <a:endParaRPr sz="2000"/>
            </a:p>
          </p:txBody>
        </p:sp>
        <p:pic>
          <p:nvPicPr>
            <p:cNvPr id="517" name="Google Shape;517;p69"/>
            <p:cNvPicPr preferRelativeResize="0"/>
            <p:nvPr/>
          </p:nvPicPr>
          <p:blipFill rotWithShape="1">
            <a:blip r:embed="rId6">
              <a:alphaModFix/>
            </a:blip>
            <a:srcRect b="13151" l="0" r="0" t="1392"/>
            <a:stretch/>
          </p:blipFill>
          <p:spPr>
            <a:xfrm>
              <a:off x="5686988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8" name="Google Shape;518;p69"/>
          <p:cNvGrpSpPr/>
          <p:nvPr/>
        </p:nvGrpSpPr>
        <p:grpSpPr>
          <a:xfrm>
            <a:off x="7211700" y="1520650"/>
            <a:ext cx="1932300" cy="3622875"/>
            <a:chOff x="7211700" y="1520650"/>
            <a:chExt cx="1932300" cy="3622875"/>
          </a:xfrm>
        </p:grpSpPr>
        <p:sp>
          <p:nvSpPr>
            <p:cNvPr id="519" name="Google Shape;519;p69"/>
            <p:cNvSpPr txBox="1"/>
            <p:nvPr/>
          </p:nvSpPr>
          <p:spPr>
            <a:xfrm>
              <a:off x="7211700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Export considerations</a:t>
              </a:r>
              <a:endParaRPr sz="2000"/>
            </a:p>
          </p:txBody>
        </p:sp>
        <p:pic>
          <p:nvPicPr>
            <p:cNvPr id="520" name="Google Shape;520;p69"/>
            <p:cNvPicPr preferRelativeResize="0"/>
            <p:nvPr/>
          </p:nvPicPr>
          <p:blipFill rotWithShape="1">
            <a:blip r:embed="rId7">
              <a:alphaModFix/>
            </a:blip>
            <a:srcRect b="23488" l="0" r="0" t="1397"/>
            <a:stretch/>
          </p:blipFill>
          <p:spPr>
            <a:xfrm>
              <a:off x="7529550" y="1520650"/>
              <a:ext cx="1296599" cy="973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p69"/>
          <p:cNvSpPr/>
          <p:nvPr/>
        </p:nvSpPr>
        <p:spPr>
          <a:xfrm>
            <a:off x="4020000" y="3957900"/>
            <a:ext cx="1035900" cy="9810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We are here!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Agenda</a:t>
            </a:r>
            <a:endParaRPr/>
          </a:p>
        </p:txBody>
      </p:sp>
      <p:grpSp>
        <p:nvGrpSpPr>
          <p:cNvPr id="129" name="Google Shape;129;p25"/>
          <p:cNvGrpSpPr/>
          <p:nvPr/>
        </p:nvGrpSpPr>
        <p:grpSpPr>
          <a:xfrm>
            <a:off x="0" y="1520650"/>
            <a:ext cx="1608300" cy="2552475"/>
            <a:chOff x="0" y="1520650"/>
            <a:chExt cx="1608300" cy="2552475"/>
          </a:xfrm>
        </p:grpSpPr>
        <p:pic>
          <p:nvPicPr>
            <p:cNvPr id="130" name="Google Shape;130;p25"/>
            <p:cNvPicPr preferRelativeResize="0"/>
            <p:nvPr/>
          </p:nvPicPr>
          <p:blipFill rotWithShape="1">
            <a:blip r:embed="rId3">
              <a:alphaModFix/>
            </a:blip>
            <a:srcRect b="14544" l="0" r="0" t="0"/>
            <a:stretch/>
          </p:blipFill>
          <p:spPr>
            <a:xfrm>
              <a:off x="159300" y="1520650"/>
              <a:ext cx="1296600" cy="11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5"/>
            <p:cNvSpPr txBox="1"/>
            <p:nvPr/>
          </p:nvSpPr>
          <p:spPr>
            <a:xfrm>
              <a:off x="0" y="2965225"/>
              <a:ext cx="1608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Good 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practices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132" name="Google Shape;132;p25"/>
          <p:cNvGrpSpPr/>
          <p:nvPr/>
        </p:nvGrpSpPr>
        <p:grpSpPr>
          <a:xfrm>
            <a:off x="1678825" y="1426350"/>
            <a:ext cx="1932300" cy="2646775"/>
            <a:chOff x="1678825" y="1426350"/>
            <a:chExt cx="1932300" cy="2646775"/>
          </a:xfrm>
        </p:grpSpPr>
        <p:sp>
          <p:nvSpPr>
            <p:cNvPr id="133" name="Google Shape;133;p25"/>
            <p:cNvSpPr txBox="1"/>
            <p:nvPr/>
          </p:nvSpPr>
          <p:spPr>
            <a:xfrm>
              <a:off x="1678825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Common </a:t>
              </a:r>
              <a:br>
                <a:rPr lang="en" sz="2000"/>
              </a:br>
              <a:r>
                <a:rPr lang="en" sz="2000"/>
                <a:t>issues</a:t>
              </a:r>
              <a:endParaRPr sz="2000"/>
            </a:p>
          </p:txBody>
        </p:sp>
        <p:pic>
          <p:nvPicPr>
            <p:cNvPr id="134" name="Google Shape;134;p25"/>
            <p:cNvPicPr preferRelativeResize="0"/>
            <p:nvPr/>
          </p:nvPicPr>
          <p:blipFill rotWithShape="1">
            <a:blip r:embed="rId4">
              <a:alphaModFix/>
            </a:blip>
            <a:srcRect b="13149" l="0" r="0" t="-5879"/>
            <a:stretch/>
          </p:blipFill>
          <p:spPr>
            <a:xfrm>
              <a:off x="2001875" y="1426350"/>
              <a:ext cx="1296575" cy="1202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25"/>
          <p:cNvGrpSpPr/>
          <p:nvPr/>
        </p:nvGrpSpPr>
        <p:grpSpPr>
          <a:xfrm>
            <a:off x="3560900" y="1520650"/>
            <a:ext cx="1932300" cy="2552475"/>
            <a:chOff x="3560900" y="1520650"/>
            <a:chExt cx="1932300" cy="2552475"/>
          </a:xfrm>
        </p:grpSpPr>
        <p:sp>
          <p:nvSpPr>
            <p:cNvPr id="136" name="Google Shape;136;p25"/>
            <p:cNvSpPr txBox="1"/>
            <p:nvPr/>
          </p:nvSpPr>
          <p:spPr>
            <a:xfrm>
              <a:off x="3560900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Dates as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data</a:t>
              </a:r>
              <a:endParaRPr sz="2000">
                <a:solidFill>
                  <a:schemeClr val="dk1"/>
                </a:solidFill>
              </a:endParaRPr>
            </a:p>
          </p:txBody>
        </p:sp>
        <p:pic>
          <p:nvPicPr>
            <p:cNvPr id="137" name="Google Shape;137;p25"/>
            <p:cNvPicPr preferRelativeResize="0"/>
            <p:nvPr/>
          </p:nvPicPr>
          <p:blipFill rotWithShape="1">
            <a:blip r:embed="rId5">
              <a:alphaModFix/>
            </a:blip>
            <a:srcRect b="13151" l="0" r="0" t="1392"/>
            <a:stretch/>
          </p:blipFill>
          <p:spPr>
            <a:xfrm>
              <a:off x="3844425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25"/>
          <p:cNvGrpSpPr/>
          <p:nvPr/>
        </p:nvGrpSpPr>
        <p:grpSpPr>
          <a:xfrm>
            <a:off x="5392375" y="1520650"/>
            <a:ext cx="1932300" cy="3622875"/>
            <a:chOff x="5392375" y="1520650"/>
            <a:chExt cx="1932300" cy="3622875"/>
          </a:xfrm>
        </p:grpSpPr>
        <p:sp>
          <p:nvSpPr>
            <p:cNvPr id="139" name="Google Shape;139;p25"/>
            <p:cNvSpPr txBox="1"/>
            <p:nvPr/>
          </p:nvSpPr>
          <p:spPr>
            <a:xfrm>
              <a:off x="5392375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</a:rPr>
                <a:t>Quality control &amp; assurance</a:t>
              </a:r>
              <a:endParaRPr sz="2000"/>
            </a:p>
          </p:txBody>
        </p:sp>
        <p:pic>
          <p:nvPicPr>
            <p:cNvPr id="140" name="Google Shape;140;p25"/>
            <p:cNvPicPr preferRelativeResize="0"/>
            <p:nvPr/>
          </p:nvPicPr>
          <p:blipFill rotWithShape="1">
            <a:blip r:embed="rId6">
              <a:alphaModFix/>
            </a:blip>
            <a:srcRect b="13151" l="0" r="0" t="1392"/>
            <a:stretch/>
          </p:blipFill>
          <p:spPr>
            <a:xfrm>
              <a:off x="5686988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25"/>
          <p:cNvGrpSpPr/>
          <p:nvPr/>
        </p:nvGrpSpPr>
        <p:grpSpPr>
          <a:xfrm>
            <a:off x="7211700" y="1520650"/>
            <a:ext cx="1932300" cy="3622875"/>
            <a:chOff x="7211700" y="1520650"/>
            <a:chExt cx="1932300" cy="3622875"/>
          </a:xfrm>
        </p:grpSpPr>
        <p:sp>
          <p:nvSpPr>
            <p:cNvPr id="142" name="Google Shape;142;p25"/>
            <p:cNvSpPr txBox="1"/>
            <p:nvPr/>
          </p:nvSpPr>
          <p:spPr>
            <a:xfrm>
              <a:off x="7211700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Export considerations</a:t>
              </a:r>
              <a:endParaRPr sz="2000"/>
            </a:p>
          </p:txBody>
        </p:sp>
        <p:pic>
          <p:nvPicPr>
            <p:cNvPr id="143" name="Google Shape;143;p25"/>
            <p:cNvPicPr preferRelativeResize="0"/>
            <p:nvPr/>
          </p:nvPicPr>
          <p:blipFill rotWithShape="1">
            <a:blip r:embed="rId7">
              <a:alphaModFix/>
            </a:blip>
            <a:srcRect b="23488" l="0" r="0" t="1397"/>
            <a:stretch/>
          </p:blipFill>
          <p:spPr>
            <a:xfrm>
              <a:off x="7529550" y="1520650"/>
              <a:ext cx="1296599" cy="973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25"/>
          <p:cNvSpPr txBox="1"/>
          <p:nvPr/>
        </p:nvSpPr>
        <p:spPr>
          <a:xfrm>
            <a:off x="0" y="4200500"/>
            <a:ext cx="91440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400">
                <a:solidFill>
                  <a:schemeClr val="dk1"/>
                </a:solidFill>
              </a:rPr>
              <a:t>We will </a:t>
            </a:r>
            <a:r>
              <a:rPr b="1" i="1" lang="en" sz="2400" u="sng">
                <a:solidFill>
                  <a:schemeClr val="dk1"/>
                </a:solidFill>
              </a:rPr>
              <a:t>NOT</a:t>
            </a:r>
            <a:r>
              <a:rPr b="1" i="1" lang="en" sz="2400">
                <a:solidFill>
                  <a:schemeClr val="dk1"/>
                </a:solidFill>
              </a:rPr>
              <a:t> cover calculating statistics, plotting, or coding.</a:t>
            </a:r>
            <a:endParaRPr b="1" i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0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Dates as Data</a:t>
            </a:r>
            <a:endParaRPr b="0"/>
          </a:p>
        </p:txBody>
      </p:sp>
      <p:grpSp>
        <p:nvGrpSpPr>
          <p:cNvPr id="527" name="Google Shape;527;p70"/>
          <p:cNvGrpSpPr/>
          <p:nvPr/>
        </p:nvGrpSpPr>
        <p:grpSpPr>
          <a:xfrm>
            <a:off x="1335737" y="1130343"/>
            <a:ext cx="6472549" cy="3199812"/>
            <a:chOff x="302300" y="1228975"/>
            <a:chExt cx="5909924" cy="2921669"/>
          </a:xfrm>
        </p:grpSpPr>
        <p:grpSp>
          <p:nvGrpSpPr>
            <p:cNvPr id="528" name="Google Shape;528;p70"/>
            <p:cNvGrpSpPr/>
            <p:nvPr/>
          </p:nvGrpSpPr>
          <p:grpSpPr>
            <a:xfrm>
              <a:off x="302300" y="1229011"/>
              <a:ext cx="1881701" cy="2921633"/>
              <a:chOff x="302300" y="1229011"/>
              <a:chExt cx="1881701" cy="2921633"/>
            </a:xfrm>
          </p:grpSpPr>
          <p:pic>
            <p:nvPicPr>
              <p:cNvPr id="529" name="Google Shape;529;p70"/>
              <p:cNvPicPr preferRelativeResize="0"/>
              <p:nvPr/>
            </p:nvPicPr>
            <p:blipFill rotWithShape="1">
              <a:blip r:embed="rId3">
                <a:alphaModFix/>
              </a:blip>
              <a:srcRect b="10711" l="0" r="0" t="10703"/>
              <a:stretch/>
            </p:blipFill>
            <p:spPr>
              <a:xfrm>
                <a:off x="302300" y="1229011"/>
                <a:ext cx="1881701" cy="1343200"/>
              </a:xfrm>
              <a:prstGeom prst="rect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30" name="Google Shape;530;p70"/>
              <p:cNvSpPr/>
              <p:nvPr/>
            </p:nvSpPr>
            <p:spPr>
              <a:xfrm>
                <a:off x="552094" y="2807544"/>
                <a:ext cx="1382100" cy="1343100"/>
              </a:xfrm>
              <a:prstGeom prst="flowChartSummingJunction">
                <a:avLst/>
              </a:prstGeom>
              <a:noFill/>
              <a:ln cap="flat" cmpd="sng" w="1143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" name="Google Shape;531;p70"/>
            <p:cNvGrpSpPr/>
            <p:nvPr/>
          </p:nvGrpSpPr>
          <p:grpSpPr>
            <a:xfrm>
              <a:off x="2436767" y="1228998"/>
              <a:ext cx="1881700" cy="2921646"/>
              <a:chOff x="2436767" y="1228998"/>
              <a:chExt cx="1881700" cy="2921646"/>
            </a:xfrm>
          </p:grpSpPr>
          <p:pic>
            <p:nvPicPr>
              <p:cNvPr id="532" name="Google Shape;532;p70"/>
              <p:cNvPicPr preferRelativeResize="0"/>
              <p:nvPr/>
            </p:nvPicPr>
            <p:blipFill rotWithShape="1">
              <a:blip r:embed="rId4">
                <a:alphaModFix/>
              </a:blip>
              <a:srcRect b="0" l="10617" r="10617" t="0"/>
              <a:stretch/>
            </p:blipFill>
            <p:spPr>
              <a:xfrm>
                <a:off x="2436767" y="1228998"/>
                <a:ext cx="1881700" cy="1343199"/>
              </a:xfrm>
              <a:prstGeom prst="rect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33" name="Google Shape;533;p70"/>
              <p:cNvSpPr/>
              <p:nvPr/>
            </p:nvSpPr>
            <p:spPr>
              <a:xfrm>
                <a:off x="2686569" y="2807544"/>
                <a:ext cx="1382100" cy="1343100"/>
              </a:xfrm>
              <a:prstGeom prst="flowChartSummingJunction">
                <a:avLst/>
              </a:prstGeom>
              <a:noFill/>
              <a:ln cap="flat" cmpd="sng" w="1143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4" name="Google Shape;534;p70"/>
            <p:cNvGrpSpPr/>
            <p:nvPr/>
          </p:nvGrpSpPr>
          <p:grpSpPr>
            <a:xfrm>
              <a:off x="4571258" y="1228975"/>
              <a:ext cx="1640966" cy="2921665"/>
              <a:chOff x="4571258" y="1228975"/>
              <a:chExt cx="1640966" cy="2921665"/>
            </a:xfrm>
          </p:grpSpPr>
          <p:pic>
            <p:nvPicPr>
              <p:cNvPr id="535" name="Google Shape;535;p70"/>
              <p:cNvPicPr preferRelativeResize="0"/>
              <p:nvPr/>
            </p:nvPicPr>
            <p:blipFill rotWithShape="1">
              <a:blip r:embed="rId5">
                <a:alphaModFix/>
              </a:blip>
              <a:srcRect b="16362" l="0" r="0" t="1784"/>
              <a:stretch/>
            </p:blipFill>
            <p:spPr>
              <a:xfrm>
                <a:off x="4571258" y="1228975"/>
                <a:ext cx="1640966" cy="1343200"/>
              </a:xfrm>
              <a:prstGeom prst="rect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grpSp>
            <p:nvGrpSpPr>
              <p:cNvPr id="536" name="Google Shape;536;p70"/>
              <p:cNvGrpSpPr/>
              <p:nvPr/>
            </p:nvGrpSpPr>
            <p:grpSpPr>
              <a:xfrm>
                <a:off x="4731028" y="2807492"/>
                <a:ext cx="1321427" cy="1343148"/>
                <a:chOff x="5282350" y="266650"/>
                <a:chExt cx="2701200" cy="1960800"/>
              </a:xfrm>
            </p:grpSpPr>
            <p:sp>
              <p:nvSpPr>
                <p:cNvPr id="537" name="Google Shape;537;p70"/>
                <p:cNvSpPr/>
                <p:nvPr/>
              </p:nvSpPr>
              <p:spPr>
                <a:xfrm>
                  <a:off x="6392950" y="266650"/>
                  <a:ext cx="1590600" cy="1960800"/>
                </a:xfrm>
                <a:prstGeom prst="diagStripe">
                  <a:avLst>
                    <a:gd fmla="val 69225" name="adj"/>
                  </a:avLst>
                </a:prstGeom>
                <a:solidFill>
                  <a:srgbClr val="38761D"/>
                </a:solidFill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70"/>
                <p:cNvSpPr/>
                <p:nvPr/>
              </p:nvSpPr>
              <p:spPr>
                <a:xfrm rot="5400000">
                  <a:off x="5262400" y="1052150"/>
                  <a:ext cx="1150500" cy="1110600"/>
                </a:xfrm>
                <a:prstGeom prst="diagStripe">
                  <a:avLst>
                    <a:gd fmla="val 50000" name="adj"/>
                  </a:avLst>
                </a:prstGeom>
                <a:solidFill>
                  <a:srgbClr val="38761D"/>
                </a:solidFill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39" name="Google Shape;539;p70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https://www.bbcgoodfood.com/howto/guide/health-benefits-dates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https://www.gq.com/story/dinner-dates-still-good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1"/>
          <p:cNvSpPr txBox="1"/>
          <p:nvPr>
            <p:ph type="title"/>
          </p:nvPr>
        </p:nvSpPr>
        <p:spPr>
          <a:xfrm>
            <a:off x="265500" y="1309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Example</a:t>
            </a:r>
            <a:endParaRPr sz="3000" u="sng"/>
          </a:p>
        </p:txBody>
      </p:sp>
      <p:sp>
        <p:nvSpPr>
          <p:cNvPr id="545" name="Google Shape;545;p71"/>
          <p:cNvSpPr txBox="1"/>
          <p:nvPr>
            <p:ph idx="2" type="body"/>
          </p:nvPr>
        </p:nvSpPr>
        <p:spPr>
          <a:xfrm>
            <a:off x="4822025" y="326075"/>
            <a:ext cx="4322100" cy="44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400"/>
              <a:t>How do the different ways dates are displayed below introduce </a:t>
            </a:r>
            <a:r>
              <a:rPr b="1" i="1" lang="en" sz="2400"/>
              <a:t>ambiguity </a:t>
            </a:r>
            <a:br>
              <a:rPr i="1" lang="en" sz="2400"/>
            </a:br>
            <a:r>
              <a:rPr i="1" lang="en" sz="2400"/>
              <a:t>(i.e., </a:t>
            </a:r>
            <a:r>
              <a:rPr b="1" i="1" lang="en" sz="2400"/>
              <a:t>make our date </a:t>
            </a:r>
            <a:r>
              <a:rPr b="1" i="1" lang="en" sz="2400"/>
              <a:t>information</a:t>
            </a:r>
            <a:r>
              <a:rPr b="1" i="1" lang="en" sz="2400"/>
              <a:t> less clear</a:t>
            </a:r>
            <a:r>
              <a:rPr i="1" lang="en" sz="2400"/>
              <a:t>)?</a:t>
            </a:r>
            <a:endParaRPr i="1" sz="2400"/>
          </a:p>
        </p:txBody>
      </p:sp>
      <p:sp>
        <p:nvSpPr>
          <p:cNvPr id="546" name="Google Shape;546;p71"/>
          <p:cNvSpPr txBox="1"/>
          <p:nvPr>
            <p:ph idx="1" type="subTitle"/>
          </p:nvPr>
        </p:nvSpPr>
        <p:spPr>
          <a:xfrm>
            <a:off x="265500" y="2900600"/>
            <a:ext cx="40452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Date display varieties</a:t>
            </a:r>
            <a:endParaRPr sz="2400"/>
          </a:p>
        </p:txBody>
      </p:sp>
      <p:pic>
        <p:nvPicPr>
          <p:cNvPr id="547" name="Google Shape;547;p71"/>
          <p:cNvPicPr preferRelativeResize="0"/>
          <p:nvPr/>
        </p:nvPicPr>
        <p:blipFill rotWithShape="1">
          <a:blip r:embed="rId3">
            <a:alphaModFix/>
          </a:blip>
          <a:srcRect b="15597" l="1512" r="1522" t="0"/>
          <a:stretch/>
        </p:blipFill>
        <p:spPr>
          <a:xfrm>
            <a:off x="1369025" y="554675"/>
            <a:ext cx="1838149" cy="15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1"/>
          <p:cNvPicPr preferRelativeResize="0"/>
          <p:nvPr/>
        </p:nvPicPr>
        <p:blipFill rotWithShape="1">
          <a:blip r:embed="rId4">
            <a:alphaModFix/>
          </a:blip>
          <a:srcRect b="0" l="1806" r="0" t="0"/>
          <a:stretch/>
        </p:blipFill>
        <p:spPr>
          <a:xfrm>
            <a:off x="376412" y="3764875"/>
            <a:ext cx="8543576" cy="11397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2"/>
          <p:cNvPicPr preferRelativeResize="0"/>
          <p:nvPr/>
        </p:nvPicPr>
        <p:blipFill rotWithShape="1">
          <a:blip r:embed="rId3">
            <a:alphaModFix/>
          </a:blip>
          <a:srcRect b="0" l="1107" r="843" t="0"/>
          <a:stretch/>
        </p:blipFill>
        <p:spPr>
          <a:xfrm>
            <a:off x="340150" y="1457500"/>
            <a:ext cx="8463698" cy="27820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4" name="Google Shape;554;p72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Dates as Data: </a:t>
            </a:r>
            <a:r>
              <a:rPr b="0" lang="en"/>
              <a:t>Excel menu &gt; Format &gt; Cells</a:t>
            </a:r>
            <a:endParaRPr b="0"/>
          </a:p>
        </p:txBody>
      </p:sp>
      <p:sp>
        <p:nvSpPr>
          <p:cNvPr id="555" name="Google Shape;555;p72"/>
          <p:cNvSpPr/>
          <p:nvPr/>
        </p:nvSpPr>
        <p:spPr>
          <a:xfrm rot="10800000">
            <a:off x="2571675" y="795175"/>
            <a:ext cx="1187700" cy="969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Dates as Data: </a:t>
            </a:r>
            <a:r>
              <a:rPr b="0" lang="en"/>
              <a:t>Excel menu &gt; Format &gt; Cells</a:t>
            </a:r>
            <a:endParaRPr b="0"/>
          </a:p>
        </p:txBody>
      </p:sp>
      <p:pic>
        <p:nvPicPr>
          <p:cNvPr id="561" name="Google Shape;561;p73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2531175" y="1017863"/>
            <a:ext cx="3939011" cy="379637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4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Dates as Data: </a:t>
            </a:r>
            <a:r>
              <a:rPr b="0" lang="en"/>
              <a:t>Storing dates</a:t>
            </a:r>
            <a:endParaRPr b="0"/>
          </a:p>
        </p:txBody>
      </p:sp>
      <p:pic>
        <p:nvPicPr>
          <p:cNvPr id="567" name="Google Shape;567;p74"/>
          <p:cNvPicPr preferRelativeResize="0"/>
          <p:nvPr/>
        </p:nvPicPr>
        <p:blipFill rotWithShape="1">
          <a:blip r:embed="rId3">
            <a:alphaModFix/>
          </a:blip>
          <a:srcRect b="0" l="1806" r="0" t="0"/>
          <a:stretch/>
        </p:blipFill>
        <p:spPr>
          <a:xfrm>
            <a:off x="268712" y="943025"/>
            <a:ext cx="8543576" cy="11397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8" name="Google Shape;568;p74"/>
          <p:cNvSpPr/>
          <p:nvPr/>
        </p:nvSpPr>
        <p:spPr>
          <a:xfrm rot="10800000">
            <a:off x="7824150" y="79175"/>
            <a:ext cx="1187700" cy="969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4"/>
          <p:cNvSpPr txBox="1"/>
          <p:nvPr/>
        </p:nvSpPr>
        <p:spPr>
          <a:xfrm>
            <a:off x="268650" y="2401425"/>
            <a:ext cx="85437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Excel counts the days from a default of Day Zero = December 31, 1899. </a:t>
            </a:r>
            <a:br>
              <a:rPr lang="en" sz="1800"/>
            </a:b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E.g., July 2, 2014 is stored as the serial number 41822 because it is 41,822 days after Day Zero. 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⚠️ </a:t>
            </a:r>
            <a:r>
              <a:rPr lang="en" sz="1800"/>
              <a:t>Not all applications or operating systems use the same date for Day Zero.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5"/>
          <p:cNvSpPr txBox="1"/>
          <p:nvPr>
            <p:ph type="title"/>
          </p:nvPr>
        </p:nvSpPr>
        <p:spPr>
          <a:xfrm>
            <a:off x="265500" y="1309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Example</a:t>
            </a:r>
            <a:endParaRPr sz="3000" u="sng"/>
          </a:p>
        </p:txBody>
      </p:sp>
      <p:sp>
        <p:nvSpPr>
          <p:cNvPr id="575" name="Google Shape;575;p75"/>
          <p:cNvSpPr txBox="1"/>
          <p:nvPr>
            <p:ph idx="2" type="body"/>
          </p:nvPr>
        </p:nvSpPr>
        <p:spPr>
          <a:xfrm>
            <a:off x="4822025" y="173675"/>
            <a:ext cx="4322100" cy="44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Problem: </a:t>
            </a:r>
            <a:br>
              <a:rPr b="1" lang="en"/>
            </a:br>
            <a:r>
              <a:rPr lang="en" sz="2000"/>
              <a:t>You need to repeat a task every 37 days and are tired of manually counting task deadlines. </a:t>
            </a:r>
            <a:br>
              <a:rPr lang="en" sz="2000"/>
            </a:br>
            <a:br>
              <a:rPr lang="en" sz="2000"/>
            </a:br>
            <a:r>
              <a:rPr b="1" i="1" lang="en" sz="2000"/>
              <a:t>What could you do to find out the next date you have to perform the task?</a:t>
            </a:r>
            <a:endParaRPr b="1" i="1"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/>
          </a:p>
        </p:txBody>
      </p:sp>
      <p:sp>
        <p:nvSpPr>
          <p:cNvPr id="576" name="Google Shape;576;p75"/>
          <p:cNvSpPr txBox="1"/>
          <p:nvPr>
            <p:ph idx="1" type="subTitle"/>
          </p:nvPr>
        </p:nvSpPr>
        <p:spPr>
          <a:xfrm>
            <a:off x="265500" y="2900600"/>
            <a:ext cx="40452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Excel to calculate useful date information</a:t>
            </a:r>
            <a:endParaRPr sz="2400"/>
          </a:p>
        </p:txBody>
      </p:sp>
      <p:pic>
        <p:nvPicPr>
          <p:cNvPr id="577" name="Google Shape;577;p75"/>
          <p:cNvPicPr preferRelativeResize="0"/>
          <p:nvPr/>
        </p:nvPicPr>
        <p:blipFill rotWithShape="1">
          <a:blip r:embed="rId3">
            <a:alphaModFix/>
          </a:blip>
          <a:srcRect b="15597" l="1512" r="1522" t="0"/>
          <a:stretch/>
        </p:blipFill>
        <p:spPr>
          <a:xfrm>
            <a:off x="1369025" y="554675"/>
            <a:ext cx="1838149" cy="15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450" y="3392750"/>
            <a:ext cx="1953326" cy="15998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9" name="Google Shape;579;p75"/>
          <p:cNvPicPr preferRelativeResize="0"/>
          <p:nvPr/>
        </p:nvPicPr>
        <p:blipFill rotWithShape="1">
          <a:blip r:embed="rId5">
            <a:alphaModFix/>
          </a:blip>
          <a:srcRect b="0" l="10290" r="3739" t="0"/>
          <a:stretch/>
        </p:blipFill>
        <p:spPr>
          <a:xfrm>
            <a:off x="6930325" y="3392750"/>
            <a:ext cx="2114400" cy="15998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6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Dates as Data: </a:t>
            </a:r>
            <a:r>
              <a:rPr b="0" lang="en"/>
              <a:t>Dates before 1899-12-31</a:t>
            </a:r>
            <a:endParaRPr b="0"/>
          </a:p>
        </p:txBody>
      </p:sp>
      <p:pic>
        <p:nvPicPr>
          <p:cNvPr id="585" name="Google Shape;585;p76"/>
          <p:cNvPicPr preferRelativeResize="0"/>
          <p:nvPr/>
        </p:nvPicPr>
        <p:blipFill rotWithShape="1">
          <a:blip r:embed="rId3">
            <a:alphaModFix/>
          </a:blip>
          <a:srcRect b="0" l="11088" r="11096" t="0"/>
          <a:stretch/>
        </p:blipFill>
        <p:spPr>
          <a:xfrm>
            <a:off x="5470427" y="1563623"/>
            <a:ext cx="3410601" cy="328708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6" name="Google Shape;586;p76"/>
          <p:cNvSpPr txBox="1"/>
          <p:nvPr/>
        </p:nvSpPr>
        <p:spPr>
          <a:xfrm>
            <a:off x="248625" y="844475"/>
            <a:ext cx="5221800" cy="3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Excel will </a:t>
            </a:r>
            <a:r>
              <a:rPr b="1" lang="en" sz="2200" u="sng"/>
              <a:t>not</a:t>
            </a:r>
            <a:r>
              <a:rPr lang="en" sz="2200"/>
              <a:t> parse dates prior to Day Zero</a:t>
            </a:r>
            <a:br>
              <a:rPr lang="en" sz="2200"/>
            </a:b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Excel for Mac uses a different date system (1904 date system)</a:t>
            </a:r>
            <a:br>
              <a:rPr lang="en" sz="2200"/>
            </a:b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⚠️ </a:t>
            </a:r>
            <a:r>
              <a:rPr b="1" lang="en" sz="2200"/>
              <a:t>Key takeaway</a:t>
            </a:r>
            <a:r>
              <a:rPr lang="en" sz="2200"/>
              <a:t>: Know there </a:t>
            </a:r>
            <a:br>
              <a:rPr lang="en" sz="2200"/>
            </a:br>
            <a:r>
              <a:rPr lang="en" sz="2200"/>
              <a:t>could be issues with date data!</a:t>
            </a:r>
            <a:endParaRPr sz="2200"/>
          </a:p>
        </p:txBody>
      </p:sp>
      <p:sp>
        <p:nvSpPr>
          <p:cNvPr id="587" name="Google Shape;587;p76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Source</a:t>
            </a:r>
            <a:r>
              <a:rPr lang="en" sz="1200"/>
              <a:t>: </a:t>
            </a:r>
            <a:r>
              <a:rPr lang="en" sz="12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https://www.calendar.com/history-of-the-calendar/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Dates as Data: </a:t>
            </a:r>
            <a:r>
              <a:rPr b="0" lang="en"/>
              <a:t>Useful spreadsheet functions for dates</a:t>
            </a:r>
            <a:endParaRPr b="0"/>
          </a:p>
        </p:txBody>
      </p:sp>
      <p:pic>
        <p:nvPicPr>
          <p:cNvPr id="593" name="Google Shape;593;p77"/>
          <p:cNvPicPr preferRelativeResize="0"/>
          <p:nvPr/>
        </p:nvPicPr>
        <p:blipFill rotWithShape="1">
          <a:blip r:embed="rId3">
            <a:alphaModFix/>
          </a:blip>
          <a:srcRect b="0" l="0" r="645" t="0"/>
          <a:stretch/>
        </p:blipFill>
        <p:spPr>
          <a:xfrm>
            <a:off x="163063" y="1068475"/>
            <a:ext cx="8817874" cy="311142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4" name="Google Shape;594;p77"/>
          <p:cNvSpPr/>
          <p:nvPr/>
        </p:nvSpPr>
        <p:spPr>
          <a:xfrm>
            <a:off x="-11325" y="1387750"/>
            <a:ext cx="9144000" cy="180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/>
          <p:nvPr>
            <p:ph type="title"/>
          </p:nvPr>
        </p:nvSpPr>
        <p:spPr>
          <a:xfrm>
            <a:off x="265500" y="1837588"/>
            <a:ext cx="4045200" cy="16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Hands-On </a:t>
            </a:r>
            <a:br>
              <a:rPr lang="en" sz="3000" u="sng"/>
            </a:br>
            <a:r>
              <a:rPr lang="en" sz="3000" u="sng"/>
              <a:t>Breakout Room Exercise</a:t>
            </a:r>
            <a:r>
              <a:rPr lang="en" sz="3000"/>
              <a:t> </a:t>
            </a:r>
            <a:br>
              <a:rPr lang="en" sz="3000"/>
            </a:br>
            <a:r>
              <a:rPr lang="en" sz="3000"/>
              <a:t>- 5 minutes - </a:t>
            </a:r>
            <a:endParaRPr sz="3000"/>
          </a:p>
        </p:txBody>
      </p:sp>
      <p:sp>
        <p:nvSpPr>
          <p:cNvPr id="600" name="Google Shape;600;p78"/>
          <p:cNvSpPr txBox="1"/>
          <p:nvPr>
            <p:ph idx="2" type="body"/>
          </p:nvPr>
        </p:nvSpPr>
        <p:spPr>
          <a:xfrm>
            <a:off x="4795250" y="203075"/>
            <a:ext cx="4189500" cy="47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Please: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</a:t>
            </a:r>
            <a:r>
              <a:rPr b="1" lang="en" sz="1800"/>
              <a:t>“Dates”</a:t>
            </a:r>
            <a:r>
              <a:rPr lang="en" sz="1800"/>
              <a:t> tab of the dataset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</a:t>
            </a:r>
            <a:r>
              <a:rPr lang="en" sz="1800" u="sng"/>
              <a:t>3 new columns</a:t>
            </a:r>
            <a:r>
              <a:rPr lang="en" sz="1800"/>
              <a:t> that display the </a:t>
            </a:r>
            <a:r>
              <a:rPr b="1" lang="en" sz="1800"/>
              <a:t>year</a:t>
            </a:r>
            <a:r>
              <a:rPr lang="en" sz="1800"/>
              <a:t>, </a:t>
            </a:r>
            <a:r>
              <a:rPr b="1" lang="en" sz="1800"/>
              <a:t>month</a:t>
            </a:r>
            <a:r>
              <a:rPr lang="en" sz="1800"/>
              <a:t>, and </a:t>
            </a:r>
            <a:r>
              <a:rPr b="1" lang="en" sz="1800"/>
              <a:t>d</a:t>
            </a:r>
            <a:r>
              <a:rPr b="1" lang="en" sz="1800">
                <a:solidFill>
                  <a:srgbClr val="000000"/>
                </a:solidFill>
              </a:rPr>
              <a:t>ay</a:t>
            </a:r>
            <a:r>
              <a:rPr lang="en" sz="1800">
                <a:solidFill>
                  <a:srgbClr val="000000"/>
                </a:solidFill>
              </a:rPr>
              <a:t> data from the date column (A)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Bonus if you have time</a:t>
            </a:r>
            <a:r>
              <a:rPr lang="en" sz="1800">
                <a:solidFill>
                  <a:srgbClr val="000000"/>
                </a:solidFill>
              </a:rPr>
              <a:t>: Make a new column to display the year, month, and day data you extracted above using the =DATE(Year, Month, Day) function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601" name="Google Shape;601;p78"/>
          <p:cNvSpPr txBox="1"/>
          <p:nvPr>
            <p:ph idx="1" type="subTitle"/>
          </p:nvPr>
        </p:nvSpPr>
        <p:spPr>
          <a:xfrm>
            <a:off x="265500" y="3637575"/>
            <a:ext cx="4045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Plan to let us know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how it went!</a:t>
            </a:r>
            <a:endParaRPr sz="3200"/>
          </a:p>
        </p:txBody>
      </p:sp>
      <p:pic>
        <p:nvPicPr>
          <p:cNvPr id="602" name="Google Shape;602;p78"/>
          <p:cNvPicPr preferRelativeResize="0"/>
          <p:nvPr/>
        </p:nvPicPr>
        <p:blipFill rotWithShape="1">
          <a:blip r:embed="rId3">
            <a:alphaModFix/>
          </a:blip>
          <a:srcRect b="12195" l="7449" r="7407" t="0"/>
          <a:stretch/>
        </p:blipFill>
        <p:spPr>
          <a:xfrm>
            <a:off x="1632200" y="203078"/>
            <a:ext cx="1311800" cy="135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9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Dates as Data </a:t>
            </a:r>
            <a:endParaRPr b="0"/>
          </a:p>
        </p:txBody>
      </p:sp>
      <p:pic>
        <p:nvPicPr>
          <p:cNvPr id="608" name="Google Shape;60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52" y="971850"/>
            <a:ext cx="8765700" cy="37963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9" name="Google Shape;609;p79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Source</a:t>
            </a:r>
            <a:r>
              <a:rPr lang="en" sz="1200"/>
              <a:t>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https://www.reddit.com/r/ProgrammerHumor/comments/ulttdr/i_excel_at_optimism/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Agenda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0" y="1440050"/>
            <a:ext cx="9144000" cy="2860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3200">
                <a:solidFill>
                  <a:schemeClr val="lt1"/>
                </a:solidFill>
              </a:rPr>
            </a:br>
            <a:r>
              <a:rPr lang="en" sz="3200">
                <a:solidFill>
                  <a:schemeClr val="lt1"/>
                </a:solidFill>
              </a:rPr>
              <a:t>This session is about </a:t>
            </a:r>
            <a:br>
              <a:rPr lang="en" sz="3200">
                <a:solidFill>
                  <a:schemeClr val="lt1"/>
                </a:solidFill>
              </a:rPr>
            </a:br>
            <a:r>
              <a:rPr lang="en" sz="3200">
                <a:solidFill>
                  <a:schemeClr val="lt1"/>
                </a:solidFill>
              </a:rPr>
              <a:t>f</a:t>
            </a:r>
            <a:r>
              <a:rPr lang="en" sz="3200">
                <a:solidFill>
                  <a:schemeClr val="lt1"/>
                </a:solidFill>
              </a:rPr>
              <a:t>oundational ways of thinking 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about your data and its organization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0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Dates as Data: </a:t>
            </a:r>
            <a:r>
              <a:rPr b="0" lang="en"/>
              <a:t>Advantages of alternative date formatting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80"/>
          <p:cNvSpPr txBox="1"/>
          <p:nvPr>
            <p:ph idx="1" type="body"/>
          </p:nvPr>
        </p:nvSpPr>
        <p:spPr>
          <a:xfrm>
            <a:off x="311700" y="912500"/>
            <a:ext cx="8719500" cy="3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⚠️ Converting data into different formats can have unintended consequences for our data that have other downstream effects for:</a:t>
            </a:r>
            <a:br>
              <a:rPr lang="en" sz="2000">
                <a:solidFill>
                  <a:srgbClr val="000000"/>
                </a:solidFill>
              </a:rPr>
            </a:b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Interoperability (using in other programs)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Sharing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Reuse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Preservation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1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Dates as Data: </a:t>
            </a:r>
            <a:r>
              <a:rPr b="0" lang="en"/>
              <a:t>Advantages of alternative date formatting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1"/>
          <p:cNvSpPr txBox="1"/>
          <p:nvPr>
            <p:ph idx="1" type="body"/>
          </p:nvPr>
        </p:nvSpPr>
        <p:spPr>
          <a:xfrm>
            <a:off x="311700" y="912500"/>
            <a:ext cx="8719500" cy="3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⚠️ Converting data into different formats can have unintended consequences for our data that have other downstream effects for:</a:t>
            </a:r>
            <a:br>
              <a:rPr lang="en" sz="2000">
                <a:solidFill>
                  <a:srgbClr val="000000"/>
                </a:solidFill>
              </a:rPr>
            </a:b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Interoperability (using in other programs)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Sharing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Reuse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Preservation</a:t>
            </a:r>
            <a:br>
              <a:rPr lang="en" sz="2000">
                <a:solidFill>
                  <a:srgbClr val="000000"/>
                </a:solidFill>
              </a:rPr>
            </a:b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✅ </a:t>
            </a:r>
            <a:r>
              <a:rPr b="1" lang="en" sz="2000" u="sng">
                <a:solidFill>
                  <a:srgbClr val="000000"/>
                </a:solidFill>
              </a:rPr>
              <a:t>Alternative date formats</a:t>
            </a:r>
            <a:r>
              <a:rPr lang="en" sz="2000">
                <a:solidFill>
                  <a:srgbClr val="000000"/>
                </a:solidFill>
              </a:rPr>
              <a:t> can help address these concerns!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2"/>
          <p:cNvSpPr txBox="1"/>
          <p:nvPr>
            <p:ph type="title"/>
          </p:nvPr>
        </p:nvSpPr>
        <p:spPr>
          <a:xfrm>
            <a:off x="265500" y="1309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Example</a:t>
            </a:r>
            <a:endParaRPr sz="3000" u="sng"/>
          </a:p>
        </p:txBody>
      </p:sp>
      <p:sp>
        <p:nvSpPr>
          <p:cNvPr id="627" name="Google Shape;627;p82"/>
          <p:cNvSpPr txBox="1"/>
          <p:nvPr>
            <p:ph idx="2" type="body"/>
          </p:nvPr>
        </p:nvSpPr>
        <p:spPr>
          <a:xfrm>
            <a:off x="4822025" y="326075"/>
            <a:ext cx="4322100" cy="44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Save as CSV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 CSV in Excel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 CSV in TextEdit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400"/>
              <a:t>What </a:t>
            </a:r>
            <a:r>
              <a:rPr b="1" i="1" lang="en" sz="2400"/>
              <a:t>happened to our date data</a:t>
            </a:r>
            <a:r>
              <a:rPr b="1" i="1" lang="en" sz="2400"/>
              <a:t>?</a:t>
            </a:r>
            <a:endParaRPr sz="2400"/>
          </a:p>
        </p:txBody>
      </p:sp>
      <p:sp>
        <p:nvSpPr>
          <p:cNvPr id="628" name="Google Shape;628;p82"/>
          <p:cNvSpPr txBox="1"/>
          <p:nvPr>
            <p:ph idx="1" type="subTitle"/>
          </p:nvPr>
        </p:nvSpPr>
        <p:spPr>
          <a:xfrm>
            <a:off x="265500" y="2900600"/>
            <a:ext cx="4045200" cy="20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conversion can affect date data (aka, why we should consider the advantages of alternative date formatting!)</a:t>
            </a:r>
            <a:endParaRPr sz="2400"/>
          </a:p>
        </p:txBody>
      </p:sp>
      <p:pic>
        <p:nvPicPr>
          <p:cNvPr id="629" name="Google Shape;629;p82"/>
          <p:cNvPicPr preferRelativeResize="0"/>
          <p:nvPr/>
        </p:nvPicPr>
        <p:blipFill rotWithShape="1">
          <a:blip r:embed="rId3">
            <a:alphaModFix/>
          </a:blip>
          <a:srcRect b="15597" l="1512" r="1522" t="0"/>
          <a:stretch/>
        </p:blipFill>
        <p:spPr>
          <a:xfrm>
            <a:off x="1369025" y="554675"/>
            <a:ext cx="1838149" cy="15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3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Dates as Data: </a:t>
            </a:r>
            <a:r>
              <a:rPr b="0" lang="en"/>
              <a:t>Advantages of alternative date formatting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3"/>
          <p:cNvSpPr txBox="1"/>
          <p:nvPr>
            <p:ph idx="1" type="body"/>
          </p:nvPr>
        </p:nvSpPr>
        <p:spPr>
          <a:xfrm>
            <a:off x="311700" y="912500"/>
            <a:ext cx="8719500" cy="4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" sz="2000">
                <a:solidFill>
                  <a:srgbClr val="000000"/>
                </a:solidFill>
              </a:rPr>
              <a:t>Option 1</a:t>
            </a:r>
            <a:r>
              <a:rPr lang="en" sz="2000">
                <a:solidFill>
                  <a:srgbClr val="000000"/>
                </a:solidFill>
              </a:rPr>
              <a:t>: Year, Month, Day</a:t>
            </a:r>
            <a:br>
              <a:rPr lang="en" sz="2000">
                <a:solidFill>
                  <a:srgbClr val="000000"/>
                </a:solidFill>
              </a:rPr>
            </a:b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You can always keep human-readable date values in a column in your data…</a:t>
            </a:r>
            <a:br>
              <a:rPr lang="en" sz="2000"/>
            </a:b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But breaking the date into YYYY MM DD component values acts as a safeguard.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4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Dates as Data: </a:t>
            </a:r>
            <a:r>
              <a:rPr b="0" lang="en"/>
              <a:t>Advantages of alternative date formatting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84"/>
          <p:cNvSpPr txBox="1"/>
          <p:nvPr>
            <p:ph idx="1" type="body"/>
          </p:nvPr>
        </p:nvSpPr>
        <p:spPr>
          <a:xfrm>
            <a:off x="311700" y="912500"/>
            <a:ext cx="8719500" cy="4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" sz="2000">
                <a:solidFill>
                  <a:srgbClr val="000000"/>
                </a:solidFill>
              </a:rPr>
              <a:t>Option 1</a:t>
            </a:r>
            <a:r>
              <a:rPr lang="en" sz="2000">
                <a:solidFill>
                  <a:srgbClr val="000000"/>
                </a:solidFill>
              </a:rPr>
              <a:t>: Year, Month, Day</a:t>
            </a:r>
            <a:br>
              <a:rPr lang="en" sz="2000">
                <a:solidFill>
                  <a:srgbClr val="000000"/>
                </a:solidFill>
              </a:rPr>
            </a:b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" sz="2000">
                <a:solidFill>
                  <a:srgbClr val="000000"/>
                </a:solidFill>
              </a:rPr>
              <a:t>Option 2</a:t>
            </a:r>
            <a:r>
              <a:rPr lang="en" sz="2000">
                <a:solidFill>
                  <a:srgbClr val="000000"/>
                </a:solidFill>
              </a:rPr>
              <a:t>: Year, Day of Year (e.g., July 2, 2014’s Day of Year is 183)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5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Dates as Data: </a:t>
            </a:r>
            <a:r>
              <a:rPr b="0" lang="en"/>
              <a:t>Advantages of alternative date formatting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85"/>
          <p:cNvSpPr txBox="1"/>
          <p:nvPr>
            <p:ph idx="1" type="body"/>
          </p:nvPr>
        </p:nvSpPr>
        <p:spPr>
          <a:xfrm>
            <a:off x="311700" y="912500"/>
            <a:ext cx="8719500" cy="4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" sz="2000">
                <a:solidFill>
                  <a:srgbClr val="000000"/>
                </a:solidFill>
              </a:rPr>
              <a:t>Option 1</a:t>
            </a:r>
            <a:r>
              <a:rPr lang="en" sz="2000">
                <a:solidFill>
                  <a:srgbClr val="000000"/>
                </a:solidFill>
              </a:rPr>
              <a:t>: Year, Month, Day</a:t>
            </a:r>
            <a:br>
              <a:rPr lang="en" sz="2000">
                <a:solidFill>
                  <a:srgbClr val="000000"/>
                </a:solidFill>
              </a:rPr>
            </a:b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" sz="2000">
                <a:solidFill>
                  <a:srgbClr val="000000"/>
                </a:solidFill>
              </a:rPr>
              <a:t>Option 2</a:t>
            </a:r>
            <a:r>
              <a:rPr lang="en" sz="2000">
                <a:solidFill>
                  <a:srgbClr val="000000"/>
                </a:solidFill>
              </a:rPr>
              <a:t>: Year, Day of Year (e.g., July 2, 2014’s Day of Year is 183)</a:t>
            </a:r>
            <a:br>
              <a:rPr lang="en" sz="2000">
                <a:solidFill>
                  <a:srgbClr val="000000"/>
                </a:solidFill>
              </a:rPr>
            </a:b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" sz="2000"/>
              <a:t>Option 3</a:t>
            </a:r>
            <a:r>
              <a:rPr lang="en" sz="2000"/>
              <a:t>: ISO 8601 single string YYYYMMDDhhmmss</a:t>
            </a:r>
            <a:br>
              <a:rPr lang="en" sz="2000"/>
            </a:br>
            <a:r>
              <a:rPr lang="en" sz="2000"/>
              <a:t>(e.g., March 24, 2015 17:25:35 = 20150324172535 or</a:t>
            </a:r>
            <a:br>
              <a:rPr lang="en" sz="2000"/>
            </a:br>
            <a:r>
              <a:rPr lang="en" sz="2000"/>
              <a:t>2015-03-24-17:25:35)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648" name="Google Shape;648;p85"/>
          <p:cNvSpPr txBox="1"/>
          <p:nvPr/>
        </p:nvSpPr>
        <p:spPr>
          <a:xfrm>
            <a:off x="150" y="4371600"/>
            <a:ext cx="9144000" cy="5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000">
                <a:solidFill>
                  <a:schemeClr val="lt1"/>
                </a:solidFill>
              </a:rPr>
              <a:t>Use alternative date formats to create safeguards for your data quality!</a:t>
            </a:r>
            <a:endParaRPr b="1" i="1" sz="2000">
              <a:solidFill>
                <a:schemeClr val="lt1"/>
              </a:solidFill>
            </a:endParaRPr>
          </a:p>
        </p:txBody>
      </p:sp>
      <p:pic>
        <p:nvPicPr>
          <p:cNvPr id="649" name="Google Shape;649;p85"/>
          <p:cNvPicPr preferRelativeResize="0"/>
          <p:nvPr/>
        </p:nvPicPr>
        <p:blipFill rotWithShape="1">
          <a:blip r:embed="rId3">
            <a:alphaModFix/>
          </a:blip>
          <a:srcRect b="12080" l="0" r="0" t="0"/>
          <a:stretch/>
        </p:blipFill>
        <p:spPr>
          <a:xfrm>
            <a:off x="7259200" y="2800600"/>
            <a:ext cx="1983025" cy="17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7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Agenda</a:t>
            </a:r>
            <a:endParaRPr/>
          </a:p>
        </p:txBody>
      </p:sp>
      <p:grpSp>
        <p:nvGrpSpPr>
          <p:cNvPr id="660" name="Google Shape;660;p87"/>
          <p:cNvGrpSpPr/>
          <p:nvPr/>
        </p:nvGrpSpPr>
        <p:grpSpPr>
          <a:xfrm>
            <a:off x="0" y="1520650"/>
            <a:ext cx="1608300" cy="2552475"/>
            <a:chOff x="0" y="1520650"/>
            <a:chExt cx="1608300" cy="2552475"/>
          </a:xfrm>
        </p:grpSpPr>
        <p:pic>
          <p:nvPicPr>
            <p:cNvPr id="661" name="Google Shape;661;p87"/>
            <p:cNvPicPr preferRelativeResize="0"/>
            <p:nvPr/>
          </p:nvPicPr>
          <p:blipFill rotWithShape="1">
            <a:blip r:embed="rId3">
              <a:alphaModFix/>
            </a:blip>
            <a:srcRect b="14544" l="0" r="0" t="0"/>
            <a:stretch/>
          </p:blipFill>
          <p:spPr>
            <a:xfrm>
              <a:off x="159300" y="1520650"/>
              <a:ext cx="1296600" cy="11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87"/>
            <p:cNvSpPr txBox="1"/>
            <p:nvPr/>
          </p:nvSpPr>
          <p:spPr>
            <a:xfrm>
              <a:off x="0" y="2965225"/>
              <a:ext cx="1608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Good 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practices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663" name="Google Shape;663;p87"/>
          <p:cNvGrpSpPr/>
          <p:nvPr/>
        </p:nvGrpSpPr>
        <p:grpSpPr>
          <a:xfrm>
            <a:off x="1678825" y="1426350"/>
            <a:ext cx="1932300" cy="2646775"/>
            <a:chOff x="1678825" y="1426350"/>
            <a:chExt cx="1932300" cy="2646775"/>
          </a:xfrm>
        </p:grpSpPr>
        <p:sp>
          <p:nvSpPr>
            <p:cNvPr id="664" name="Google Shape;664;p87"/>
            <p:cNvSpPr txBox="1"/>
            <p:nvPr/>
          </p:nvSpPr>
          <p:spPr>
            <a:xfrm>
              <a:off x="1678825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Common </a:t>
              </a:r>
              <a:br>
                <a:rPr lang="en" sz="2000"/>
              </a:br>
              <a:r>
                <a:rPr lang="en" sz="2000"/>
                <a:t>issues</a:t>
              </a:r>
              <a:endParaRPr sz="2000"/>
            </a:p>
          </p:txBody>
        </p:sp>
        <p:pic>
          <p:nvPicPr>
            <p:cNvPr id="665" name="Google Shape;665;p87"/>
            <p:cNvPicPr preferRelativeResize="0"/>
            <p:nvPr/>
          </p:nvPicPr>
          <p:blipFill rotWithShape="1">
            <a:blip r:embed="rId4">
              <a:alphaModFix/>
            </a:blip>
            <a:srcRect b="13149" l="0" r="0" t="-5879"/>
            <a:stretch/>
          </p:blipFill>
          <p:spPr>
            <a:xfrm>
              <a:off x="2001875" y="1426350"/>
              <a:ext cx="1296575" cy="1202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87"/>
          <p:cNvGrpSpPr/>
          <p:nvPr/>
        </p:nvGrpSpPr>
        <p:grpSpPr>
          <a:xfrm>
            <a:off x="3560900" y="1520650"/>
            <a:ext cx="1932300" cy="2552475"/>
            <a:chOff x="3560900" y="1520650"/>
            <a:chExt cx="1932300" cy="2552475"/>
          </a:xfrm>
        </p:grpSpPr>
        <p:sp>
          <p:nvSpPr>
            <p:cNvPr id="667" name="Google Shape;667;p87"/>
            <p:cNvSpPr txBox="1"/>
            <p:nvPr/>
          </p:nvSpPr>
          <p:spPr>
            <a:xfrm>
              <a:off x="3560900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Dates as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data</a:t>
              </a:r>
              <a:endParaRPr sz="2000">
                <a:solidFill>
                  <a:schemeClr val="dk1"/>
                </a:solidFill>
              </a:endParaRPr>
            </a:p>
          </p:txBody>
        </p:sp>
        <p:pic>
          <p:nvPicPr>
            <p:cNvPr id="668" name="Google Shape;668;p87"/>
            <p:cNvPicPr preferRelativeResize="0"/>
            <p:nvPr/>
          </p:nvPicPr>
          <p:blipFill rotWithShape="1">
            <a:blip r:embed="rId5">
              <a:alphaModFix/>
            </a:blip>
            <a:srcRect b="13151" l="0" r="0" t="1392"/>
            <a:stretch/>
          </p:blipFill>
          <p:spPr>
            <a:xfrm>
              <a:off x="3844425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9" name="Google Shape;669;p87"/>
          <p:cNvGrpSpPr/>
          <p:nvPr/>
        </p:nvGrpSpPr>
        <p:grpSpPr>
          <a:xfrm>
            <a:off x="5392375" y="1520650"/>
            <a:ext cx="1932300" cy="3622875"/>
            <a:chOff x="5392375" y="1520650"/>
            <a:chExt cx="1932300" cy="3622875"/>
          </a:xfrm>
        </p:grpSpPr>
        <p:sp>
          <p:nvSpPr>
            <p:cNvPr id="670" name="Google Shape;670;p87"/>
            <p:cNvSpPr txBox="1"/>
            <p:nvPr/>
          </p:nvSpPr>
          <p:spPr>
            <a:xfrm>
              <a:off x="5392375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</a:rPr>
                <a:t>Quality control &amp; assurance</a:t>
              </a:r>
              <a:endParaRPr sz="2000"/>
            </a:p>
          </p:txBody>
        </p:sp>
        <p:pic>
          <p:nvPicPr>
            <p:cNvPr id="671" name="Google Shape;671;p87"/>
            <p:cNvPicPr preferRelativeResize="0"/>
            <p:nvPr/>
          </p:nvPicPr>
          <p:blipFill rotWithShape="1">
            <a:blip r:embed="rId6">
              <a:alphaModFix/>
            </a:blip>
            <a:srcRect b="13151" l="0" r="0" t="1392"/>
            <a:stretch/>
          </p:blipFill>
          <p:spPr>
            <a:xfrm>
              <a:off x="5686988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2" name="Google Shape;672;p87"/>
          <p:cNvGrpSpPr/>
          <p:nvPr/>
        </p:nvGrpSpPr>
        <p:grpSpPr>
          <a:xfrm>
            <a:off x="7211700" y="1520650"/>
            <a:ext cx="1932300" cy="3622875"/>
            <a:chOff x="7211700" y="1520650"/>
            <a:chExt cx="1932300" cy="3622875"/>
          </a:xfrm>
        </p:grpSpPr>
        <p:sp>
          <p:nvSpPr>
            <p:cNvPr id="673" name="Google Shape;673;p87"/>
            <p:cNvSpPr txBox="1"/>
            <p:nvPr/>
          </p:nvSpPr>
          <p:spPr>
            <a:xfrm>
              <a:off x="7211700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Export considerations</a:t>
              </a:r>
              <a:endParaRPr sz="2000"/>
            </a:p>
          </p:txBody>
        </p:sp>
        <p:pic>
          <p:nvPicPr>
            <p:cNvPr id="674" name="Google Shape;674;p87"/>
            <p:cNvPicPr preferRelativeResize="0"/>
            <p:nvPr/>
          </p:nvPicPr>
          <p:blipFill rotWithShape="1">
            <a:blip r:embed="rId7">
              <a:alphaModFix/>
            </a:blip>
            <a:srcRect b="23488" l="0" r="0" t="1397"/>
            <a:stretch/>
          </p:blipFill>
          <p:spPr>
            <a:xfrm>
              <a:off x="7529550" y="1520650"/>
              <a:ext cx="1296599" cy="973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5" name="Google Shape;675;p87"/>
          <p:cNvSpPr/>
          <p:nvPr/>
        </p:nvSpPr>
        <p:spPr>
          <a:xfrm>
            <a:off x="5848800" y="3957900"/>
            <a:ext cx="1035900" cy="9810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We are here!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8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Assurance (QA) and Control (QC)</a:t>
            </a:r>
            <a:endParaRPr b="0"/>
          </a:p>
        </p:txBody>
      </p:sp>
      <p:sp>
        <p:nvSpPr>
          <p:cNvPr id="681" name="Google Shape;681;p88"/>
          <p:cNvSpPr txBox="1"/>
          <p:nvPr>
            <p:ph idx="1" type="body"/>
          </p:nvPr>
        </p:nvSpPr>
        <p:spPr>
          <a:xfrm>
            <a:off x="311700" y="1133850"/>
            <a:ext cx="42603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Quality assurance</a:t>
            </a:r>
            <a:r>
              <a:rPr b="1" lang="en" sz="2600"/>
              <a:t>:</a:t>
            </a:r>
            <a:endParaRPr b="1" sz="2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Goal</a:t>
            </a:r>
            <a:r>
              <a:rPr lang="en" sz="1800"/>
              <a:t>: PREVENTION–stop incorrect data from being entered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Example</a:t>
            </a:r>
            <a:r>
              <a:rPr lang="en" sz="1800"/>
              <a:t>: only allow certain types of values of data via drop-down fields</a:t>
            </a:r>
            <a:endParaRPr sz="1800"/>
          </a:p>
        </p:txBody>
      </p:sp>
      <p:sp>
        <p:nvSpPr>
          <p:cNvPr id="682" name="Google Shape;682;p88"/>
          <p:cNvSpPr txBox="1"/>
          <p:nvPr>
            <p:ph idx="1" type="body"/>
          </p:nvPr>
        </p:nvSpPr>
        <p:spPr>
          <a:xfrm>
            <a:off x="4572000" y="1133850"/>
            <a:ext cx="4459200" cy="3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Quality control</a:t>
            </a:r>
            <a:r>
              <a:rPr b="1" lang="en" sz="2600"/>
              <a:t>: </a:t>
            </a:r>
            <a:endParaRPr b="1" sz="2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Goal</a:t>
            </a:r>
            <a:r>
              <a:rPr lang="en" sz="1800"/>
              <a:t>: CORRECTION–find errors after data has been entered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Example</a:t>
            </a:r>
            <a:r>
              <a:rPr lang="en" sz="1800"/>
              <a:t>: sorting, conditional formatting</a:t>
            </a:r>
            <a:endParaRPr sz="1800"/>
          </a:p>
        </p:txBody>
      </p:sp>
      <p:pic>
        <p:nvPicPr>
          <p:cNvPr id="683" name="Google Shape;683;p88"/>
          <p:cNvPicPr preferRelativeResize="0"/>
          <p:nvPr/>
        </p:nvPicPr>
        <p:blipFill rotWithShape="1">
          <a:blip r:embed="rId3">
            <a:alphaModFix/>
          </a:blip>
          <a:srcRect b="23068" l="0" r="0" t="6039"/>
          <a:stretch/>
        </p:blipFill>
        <p:spPr>
          <a:xfrm>
            <a:off x="1450338" y="3628800"/>
            <a:ext cx="1983025" cy="140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8"/>
          <p:cNvPicPr preferRelativeResize="0"/>
          <p:nvPr/>
        </p:nvPicPr>
        <p:blipFill rotWithShape="1">
          <a:blip r:embed="rId4">
            <a:alphaModFix/>
          </a:blip>
          <a:srcRect b="14559" l="0" r="0" t="0"/>
          <a:stretch/>
        </p:blipFill>
        <p:spPr>
          <a:xfrm>
            <a:off x="5978988" y="3628800"/>
            <a:ext cx="1645229" cy="140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9"/>
          <p:cNvSpPr txBox="1"/>
          <p:nvPr>
            <p:ph type="title"/>
          </p:nvPr>
        </p:nvSpPr>
        <p:spPr>
          <a:xfrm>
            <a:off x="265500" y="1309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Example</a:t>
            </a:r>
            <a:endParaRPr sz="3000" u="sng"/>
          </a:p>
        </p:txBody>
      </p:sp>
      <p:sp>
        <p:nvSpPr>
          <p:cNvPr id="690" name="Google Shape;690;p89"/>
          <p:cNvSpPr txBox="1"/>
          <p:nvPr>
            <p:ph idx="1" type="subTitle"/>
          </p:nvPr>
        </p:nvSpPr>
        <p:spPr>
          <a:xfrm>
            <a:off x="265500" y="2900600"/>
            <a:ext cx="4045200" cy="20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Quality assurance: </a:t>
            </a:r>
            <a:br>
              <a:rPr lang="en" sz="2400"/>
            </a:br>
            <a:r>
              <a:rPr lang="en" sz="2400"/>
              <a:t>using “data validation” features in spreadsheet programs</a:t>
            </a:r>
            <a:endParaRPr sz="2400"/>
          </a:p>
        </p:txBody>
      </p:sp>
      <p:pic>
        <p:nvPicPr>
          <p:cNvPr id="691" name="Google Shape;691;p89"/>
          <p:cNvPicPr preferRelativeResize="0"/>
          <p:nvPr/>
        </p:nvPicPr>
        <p:blipFill rotWithShape="1">
          <a:blip r:embed="rId3">
            <a:alphaModFix/>
          </a:blip>
          <a:srcRect b="15597" l="1512" r="1522" t="0"/>
          <a:stretch/>
        </p:blipFill>
        <p:spPr>
          <a:xfrm>
            <a:off x="1369025" y="554675"/>
            <a:ext cx="1838149" cy="15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5200" y="178300"/>
            <a:ext cx="3695076" cy="15998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3" name="Google Shape;693;p89"/>
          <p:cNvPicPr preferRelativeResize="0"/>
          <p:nvPr/>
        </p:nvPicPr>
        <p:blipFill rotWithShape="1">
          <a:blip r:embed="rId5">
            <a:alphaModFix/>
          </a:blip>
          <a:srcRect b="2530" l="0" r="0" t="-2530"/>
          <a:stretch/>
        </p:blipFill>
        <p:spPr>
          <a:xfrm>
            <a:off x="5035200" y="1890850"/>
            <a:ext cx="3695075" cy="3012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265500" y="1837588"/>
            <a:ext cx="4045200" cy="16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Polls </a:t>
            </a:r>
            <a:br>
              <a:rPr lang="en" sz="3000" u="sng"/>
            </a:br>
            <a:r>
              <a:rPr lang="en" sz="3000" u="sng"/>
              <a:t>on a </a:t>
            </a:r>
            <a:r>
              <a:rPr lang="en" sz="3000" u="sng"/>
              <a:t>Jamboard</a:t>
            </a:r>
            <a:br>
              <a:rPr lang="en" sz="3000"/>
            </a:br>
            <a:r>
              <a:rPr lang="en" sz="3000"/>
              <a:t>- 2 minutes - </a:t>
            </a:r>
            <a:endParaRPr sz="3000"/>
          </a:p>
        </p:txBody>
      </p:sp>
      <p:sp>
        <p:nvSpPr>
          <p:cNvPr id="156" name="Google Shape;156;p27"/>
          <p:cNvSpPr txBox="1"/>
          <p:nvPr>
            <p:ph idx="2" type="body"/>
          </p:nvPr>
        </p:nvSpPr>
        <p:spPr>
          <a:xfrm>
            <a:off x="4795250" y="203075"/>
            <a:ext cx="4328700" cy="47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Please: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tinyurl.com/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ncds-lc-tidy-data-polls</a:t>
            </a:r>
            <a:br>
              <a:rPr lang="en" sz="1200" u="sng">
                <a:solidFill>
                  <a:schemeClr val="hlink"/>
                </a:solidFill>
                <a:hlinkClick r:id="rId5"/>
              </a:rPr>
            </a:br>
            <a:br>
              <a:rPr lang="en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sticky note tool to add +1 to your responses to all 3 questions.</a:t>
            </a:r>
            <a:endParaRPr sz="1800"/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6">
            <a:alphaModFix/>
          </a:blip>
          <a:srcRect b="22227" l="1512" r="1522" t="0"/>
          <a:stretch/>
        </p:blipFill>
        <p:spPr>
          <a:xfrm>
            <a:off x="1368488" y="250625"/>
            <a:ext cx="1839226" cy="147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7"/>
          <p:cNvGrpSpPr/>
          <p:nvPr/>
        </p:nvGrpSpPr>
        <p:grpSpPr>
          <a:xfrm>
            <a:off x="4725702" y="2275775"/>
            <a:ext cx="4328608" cy="2675999"/>
            <a:chOff x="4725702" y="2275775"/>
            <a:chExt cx="4328608" cy="2675999"/>
          </a:xfrm>
        </p:grpSpPr>
        <p:pic>
          <p:nvPicPr>
            <p:cNvPr id="159" name="Google Shape;159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25702" y="2777700"/>
              <a:ext cx="4328608" cy="2174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7"/>
            <p:cNvSpPr txBox="1"/>
            <p:nvPr/>
          </p:nvSpPr>
          <p:spPr>
            <a:xfrm>
              <a:off x="6486600" y="2275775"/>
              <a:ext cx="2567700" cy="70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FF"/>
                  </a:solidFill>
                </a:rPr>
                <a:t>Click here to go to the next question</a:t>
              </a: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 rot="2984586">
              <a:off x="7189190" y="2639434"/>
              <a:ext cx="638796" cy="452729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FF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6858875" y="2937850"/>
              <a:ext cx="605400" cy="2637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0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&amp; QC:</a:t>
            </a:r>
            <a:r>
              <a:rPr b="0" lang="en"/>
              <a:t> Quality control in spreadsheet programs</a:t>
            </a:r>
            <a:endParaRPr b="0"/>
          </a:p>
        </p:txBody>
      </p:sp>
      <p:sp>
        <p:nvSpPr>
          <p:cNvPr id="699" name="Google Shape;699;p90"/>
          <p:cNvSpPr txBox="1"/>
          <p:nvPr>
            <p:ph idx="1" type="body"/>
          </p:nvPr>
        </p:nvSpPr>
        <p:spPr>
          <a:xfrm>
            <a:off x="311700" y="912500"/>
            <a:ext cx="8719500" cy="3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We should be careful entering this phase of data work</a:t>
            </a:r>
            <a:r>
              <a:rPr lang="en" sz="1800"/>
              <a:t>–e.g., if we have formulas that reference other cells, we want to make sure that when we are doing QC tasks/moving cells around we aren’t accidentally changing our data!</a:t>
            </a:r>
            <a:br>
              <a:rPr lang="en" sz="1800"/>
            </a:br>
            <a:endParaRPr sz="18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1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&amp; QC:</a:t>
            </a:r>
            <a:r>
              <a:rPr b="0" lang="en"/>
              <a:t> Quality control in spreadsheet programs</a:t>
            </a:r>
            <a:endParaRPr b="0"/>
          </a:p>
        </p:txBody>
      </p:sp>
      <p:sp>
        <p:nvSpPr>
          <p:cNvPr id="705" name="Google Shape;705;p91"/>
          <p:cNvSpPr txBox="1"/>
          <p:nvPr>
            <p:ph idx="1" type="body"/>
          </p:nvPr>
        </p:nvSpPr>
        <p:spPr>
          <a:xfrm>
            <a:off x="424500" y="868925"/>
            <a:ext cx="8719500" cy="3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should be careful entering this phase of data work–e.g., if we have formulas that reference other cells, we want to make sure that when we are doing QC tasks/moving cells around we aren’t accidentally changing our data!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Step 1</a:t>
            </a:r>
            <a:r>
              <a:rPr lang="en" sz="1800"/>
              <a:t>: Save the original file with a name indicating it is the original data–and then do </a:t>
            </a:r>
            <a:r>
              <a:rPr lang="en" sz="1800" u="sng"/>
              <a:t>not</a:t>
            </a:r>
            <a:r>
              <a:rPr lang="en" sz="1800"/>
              <a:t> change this file! </a:t>
            </a:r>
            <a:br>
              <a:rPr lang="en" sz="1800"/>
            </a:br>
            <a:endParaRPr sz="1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2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&amp; QC:</a:t>
            </a:r>
            <a:r>
              <a:rPr b="0" lang="en"/>
              <a:t> </a:t>
            </a:r>
            <a:r>
              <a:rPr b="0" lang="en"/>
              <a:t>Quality control in spreadsheet programs</a:t>
            </a:r>
            <a:endParaRPr b="0"/>
          </a:p>
        </p:txBody>
      </p:sp>
      <p:pic>
        <p:nvPicPr>
          <p:cNvPr id="711" name="Google Shape;711;p92"/>
          <p:cNvPicPr preferRelativeResize="0"/>
          <p:nvPr/>
        </p:nvPicPr>
        <p:blipFill rotWithShape="1">
          <a:blip r:embed="rId3">
            <a:alphaModFix/>
          </a:blip>
          <a:srcRect b="2885" l="2401" r="2686" t="17394"/>
          <a:stretch/>
        </p:blipFill>
        <p:spPr>
          <a:xfrm>
            <a:off x="6106700" y="2746100"/>
            <a:ext cx="2725675" cy="21794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2" name="Google Shape;712;p92"/>
          <p:cNvSpPr txBox="1"/>
          <p:nvPr>
            <p:ph idx="1" type="body"/>
          </p:nvPr>
        </p:nvSpPr>
        <p:spPr>
          <a:xfrm>
            <a:off x="311700" y="912500"/>
            <a:ext cx="8719500" cy="4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should be careful entering this phase of data work–e.g., if we have formulas that reference other cells, we want to make sure that when we are doing QC tasks/moving cells around we aren’t accidentally changing our data!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Step 1</a:t>
            </a:r>
            <a:r>
              <a:rPr lang="en" sz="1800"/>
              <a:t>: Save the original file with a name indicating it is the original data–and then do </a:t>
            </a:r>
            <a:r>
              <a:rPr lang="en" sz="1800" u="sng"/>
              <a:t>not</a:t>
            </a:r>
            <a:r>
              <a:rPr lang="en" sz="1800"/>
              <a:t> change this file! 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Step 2</a:t>
            </a:r>
            <a:r>
              <a:rPr lang="en" sz="1800"/>
              <a:t>: Create a separate file for QC work, </a:t>
            </a:r>
            <a:br>
              <a:rPr lang="en" sz="1800"/>
            </a:br>
            <a:r>
              <a:rPr lang="en" sz="1800"/>
              <a:t>ensuring the </a:t>
            </a:r>
            <a:r>
              <a:rPr b="1" lang="en" sz="1800"/>
              <a:t>data are stored as VALUES </a:t>
            </a:r>
            <a:br>
              <a:rPr b="1" lang="en" sz="1800"/>
            </a:br>
            <a:r>
              <a:rPr b="1" lang="en" sz="1800"/>
              <a:t>(</a:t>
            </a:r>
            <a:r>
              <a:rPr b="1" lang="en" sz="1800" u="sng"/>
              <a:t>not</a:t>
            </a:r>
            <a:r>
              <a:rPr b="1" lang="en" sz="1800"/>
              <a:t> as formulas</a:t>
            </a:r>
            <a:r>
              <a:rPr lang="en" sz="1800"/>
              <a:t>).</a:t>
            </a:r>
            <a:br>
              <a:rPr lang="en" sz="1800"/>
            </a:b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Option 1</a:t>
            </a:r>
            <a:r>
              <a:rPr lang="en" sz="1800"/>
              <a:t>: Copy and paste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Option 2</a:t>
            </a:r>
            <a:r>
              <a:rPr lang="en" sz="1800"/>
              <a:t>: Use a VBA macro</a:t>
            </a:r>
            <a:endParaRPr sz="1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3"/>
          <p:cNvSpPr txBox="1"/>
          <p:nvPr>
            <p:ph type="title"/>
          </p:nvPr>
        </p:nvSpPr>
        <p:spPr>
          <a:xfrm>
            <a:off x="265500" y="1309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Example</a:t>
            </a:r>
            <a:endParaRPr sz="3000" u="sng"/>
          </a:p>
        </p:txBody>
      </p:sp>
      <p:sp>
        <p:nvSpPr>
          <p:cNvPr id="718" name="Google Shape;718;p93"/>
          <p:cNvSpPr txBox="1"/>
          <p:nvPr>
            <p:ph idx="1" type="subTitle"/>
          </p:nvPr>
        </p:nvSpPr>
        <p:spPr>
          <a:xfrm>
            <a:off x="265500" y="2900600"/>
            <a:ext cx="4045200" cy="20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Quality control: </a:t>
            </a:r>
            <a:br>
              <a:rPr lang="en" sz="2400"/>
            </a:br>
            <a:r>
              <a:rPr lang="en" sz="2400"/>
              <a:t>sorting</a:t>
            </a:r>
            <a:endParaRPr sz="2400"/>
          </a:p>
        </p:txBody>
      </p:sp>
      <p:pic>
        <p:nvPicPr>
          <p:cNvPr id="719" name="Google Shape;719;p93"/>
          <p:cNvPicPr preferRelativeResize="0"/>
          <p:nvPr/>
        </p:nvPicPr>
        <p:blipFill rotWithShape="1">
          <a:blip r:embed="rId3">
            <a:alphaModFix/>
          </a:blip>
          <a:srcRect b="15597" l="1512" r="1522" t="0"/>
          <a:stretch/>
        </p:blipFill>
        <p:spPr>
          <a:xfrm>
            <a:off x="1369025" y="554675"/>
            <a:ext cx="1838149" cy="15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93"/>
          <p:cNvSpPr txBox="1"/>
          <p:nvPr>
            <p:ph idx="2" type="body"/>
          </p:nvPr>
        </p:nvSpPr>
        <p:spPr>
          <a:xfrm>
            <a:off x="4795250" y="203075"/>
            <a:ext cx="4189500" cy="47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Please: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“</a:t>
            </a:r>
            <a:r>
              <a:rPr b="1" lang="en" sz="1800"/>
              <a:t>Dates”</a:t>
            </a:r>
            <a:r>
              <a:rPr lang="en" sz="1800"/>
              <a:t> tab of the dataset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Data</a:t>
            </a:r>
            <a:r>
              <a:rPr lang="en" sz="1800"/>
              <a:t> &gt; </a:t>
            </a:r>
            <a:r>
              <a:rPr b="1" lang="en" sz="1800"/>
              <a:t>Sort</a:t>
            </a:r>
            <a:r>
              <a:rPr lang="en" sz="1800"/>
              <a:t> &gt; (</a:t>
            </a:r>
            <a:r>
              <a:rPr b="1" lang="en" sz="1800"/>
              <a:t>Expand the Selection</a:t>
            </a:r>
            <a:r>
              <a:rPr lang="en" sz="1800"/>
              <a:t> if the box pops up) &gt; Sort by &gt; </a:t>
            </a:r>
            <a:r>
              <a:rPr b="1" lang="en" sz="1800">
                <a:solidFill>
                  <a:srgbClr val="00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len_hours</a:t>
            </a:r>
            <a:r>
              <a:rPr lang="en" sz="1800">
                <a:solidFill>
                  <a:srgbClr val="000000"/>
                </a:solidFill>
              </a:rPr>
              <a:t> &gt; </a:t>
            </a:r>
            <a:r>
              <a:rPr b="1" lang="en" sz="1800">
                <a:solidFill>
                  <a:srgbClr val="000000"/>
                </a:solidFill>
              </a:rPr>
              <a:t>Values</a:t>
            </a:r>
            <a:r>
              <a:rPr lang="en" sz="1800">
                <a:solidFill>
                  <a:srgbClr val="000000"/>
                </a:solidFill>
              </a:rPr>
              <a:t> &gt; </a:t>
            </a:r>
            <a:r>
              <a:rPr b="1" lang="en" sz="1800">
                <a:solidFill>
                  <a:srgbClr val="000000"/>
                </a:solidFill>
              </a:rPr>
              <a:t>Largest to Smallest </a:t>
            </a:r>
            <a:r>
              <a:rPr lang="en" sz="1800">
                <a:solidFill>
                  <a:srgbClr val="000000"/>
                </a:solidFill>
              </a:rPr>
              <a:t>&gt;</a:t>
            </a:r>
            <a:r>
              <a:rPr b="1" lang="en" sz="1800">
                <a:solidFill>
                  <a:srgbClr val="000000"/>
                </a:solidFill>
              </a:rPr>
              <a:t> OK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800">
                <a:solidFill>
                  <a:srgbClr val="000000"/>
                </a:solidFill>
              </a:rPr>
              <a:t>What happens?</a:t>
            </a:r>
            <a:endParaRPr b="1"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4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&amp; QC:</a:t>
            </a:r>
            <a:r>
              <a:rPr b="0" lang="en"/>
              <a:t> Conditional formatting</a:t>
            </a:r>
            <a:endParaRPr b="0"/>
          </a:p>
        </p:txBody>
      </p:sp>
      <p:sp>
        <p:nvSpPr>
          <p:cNvPr id="726" name="Google Shape;726;p94"/>
          <p:cNvSpPr txBox="1"/>
          <p:nvPr>
            <p:ph idx="1" type="body"/>
          </p:nvPr>
        </p:nvSpPr>
        <p:spPr>
          <a:xfrm>
            <a:off x="0" y="912500"/>
            <a:ext cx="9144000" cy="565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Conditional formatting uses your data values to apply formatting changes.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727" name="Google Shape;727;p9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481387" y="1478200"/>
            <a:ext cx="8181225" cy="341232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5"/>
          <p:cNvSpPr txBox="1"/>
          <p:nvPr>
            <p:ph type="title"/>
          </p:nvPr>
        </p:nvSpPr>
        <p:spPr>
          <a:xfrm>
            <a:off x="265500" y="1309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Example</a:t>
            </a:r>
            <a:endParaRPr sz="3000" u="sng"/>
          </a:p>
        </p:txBody>
      </p:sp>
      <p:sp>
        <p:nvSpPr>
          <p:cNvPr id="733" name="Google Shape;733;p95"/>
          <p:cNvSpPr txBox="1"/>
          <p:nvPr>
            <p:ph idx="1" type="subTitle"/>
          </p:nvPr>
        </p:nvSpPr>
        <p:spPr>
          <a:xfrm>
            <a:off x="265500" y="2900600"/>
            <a:ext cx="4045200" cy="20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Quality control: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conditional formatting</a:t>
            </a:r>
            <a:endParaRPr sz="2400"/>
          </a:p>
        </p:txBody>
      </p:sp>
      <p:pic>
        <p:nvPicPr>
          <p:cNvPr id="734" name="Google Shape;734;p95"/>
          <p:cNvPicPr preferRelativeResize="0"/>
          <p:nvPr/>
        </p:nvPicPr>
        <p:blipFill rotWithShape="1">
          <a:blip r:embed="rId3">
            <a:alphaModFix/>
          </a:blip>
          <a:srcRect b="15597" l="1512" r="1522" t="0"/>
          <a:stretch/>
        </p:blipFill>
        <p:spPr>
          <a:xfrm>
            <a:off x="1369025" y="554675"/>
            <a:ext cx="1838149" cy="15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5"/>
          <p:cNvSpPr txBox="1"/>
          <p:nvPr>
            <p:ph idx="2" type="body"/>
          </p:nvPr>
        </p:nvSpPr>
        <p:spPr>
          <a:xfrm>
            <a:off x="4795250" y="203075"/>
            <a:ext cx="4348800" cy="47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Please: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</a:t>
            </a:r>
            <a:r>
              <a:rPr b="1" lang="en" sz="1800"/>
              <a:t>“Dates”</a:t>
            </a:r>
            <a:r>
              <a:rPr lang="en" sz="1800"/>
              <a:t> tab of the dataset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Highlight the </a:t>
            </a:r>
            <a:r>
              <a:rPr b="1" lang="en" sz="18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num_attended</a:t>
            </a:r>
            <a:r>
              <a:rPr lang="en" sz="1800"/>
              <a:t> column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Format</a:t>
            </a:r>
            <a:r>
              <a:rPr lang="en" sz="1800"/>
              <a:t> &gt; </a:t>
            </a:r>
            <a:r>
              <a:rPr b="1" lang="en" sz="1800"/>
              <a:t>Conditional Formatting</a:t>
            </a:r>
            <a:r>
              <a:rPr lang="en" sz="1800"/>
              <a:t> &gt; </a:t>
            </a:r>
            <a:r>
              <a:rPr b="1" lang="en" sz="1800"/>
              <a:t>+</a:t>
            </a:r>
            <a:r>
              <a:rPr lang="en" sz="1800"/>
              <a:t> &gt; Style: apply </a:t>
            </a:r>
            <a:r>
              <a:rPr b="1" lang="en" sz="1800"/>
              <a:t>any </a:t>
            </a:r>
            <a:br>
              <a:rPr b="1" lang="en" sz="1800"/>
            </a:br>
            <a:r>
              <a:rPr b="1" lang="en" sz="1800"/>
              <a:t>2-Color Scale</a:t>
            </a:r>
            <a:r>
              <a:rPr lang="en" sz="1800"/>
              <a:t> rule &gt; </a:t>
            </a:r>
            <a:r>
              <a:rPr b="1" lang="en" sz="1800"/>
              <a:t>OK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800">
                <a:solidFill>
                  <a:srgbClr val="000000"/>
                </a:solidFill>
              </a:rPr>
              <a:t>What do you notice?</a:t>
            </a:r>
            <a:endParaRPr b="1"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7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Agenda</a:t>
            </a:r>
            <a:endParaRPr/>
          </a:p>
        </p:txBody>
      </p:sp>
      <p:grpSp>
        <p:nvGrpSpPr>
          <p:cNvPr id="746" name="Google Shape;746;p97"/>
          <p:cNvGrpSpPr/>
          <p:nvPr/>
        </p:nvGrpSpPr>
        <p:grpSpPr>
          <a:xfrm>
            <a:off x="0" y="1520650"/>
            <a:ext cx="1608300" cy="2552475"/>
            <a:chOff x="0" y="1520650"/>
            <a:chExt cx="1608300" cy="2552475"/>
          </a:xfrm>
        </p:grpSpPr>
        <p:pic>
          <p:nvPicPr>
            <p:cNvPr id="747" name="Google Shape;747;p97"/>
            <p:cNvPicPr preferRelativeResize="0"/>
            <p:nvPr/>
          </p:nvPicPr>
          <p:blipFill rotWithShape="1">
            <a:blip r:embed="rId3">
              <a:alphaModFix/>
            </a:blip>
            <a:srcRect b="14544" l="0" r="0" t="0"/>
            <a:stretch/>
          </p:blipFill>
          <p:spPr>
            <a:xfrm>
              <a:off x="159300" y="1520650"/>
              <a:ext cx="1296600" cy="11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97"/>
            <p:cNvSpPr txBox="1"/>
            <p:nvPr/>
          </p:nvSpPr>
          <p:spPr>
            <a:xfrm>
              <a:off x="0" y="2965225"/>
              <a:ext cx="1608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Good 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practices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749" name="Google Shape;749;p97"/>
          <p:cNvGrpSpPr/>
          <p:nvPr/>
        </p:nvGrpSpPr>
        <p:grpSpPr>
          <a:xfrm>
            <a:off x="1678825" y="1426350"/>
            <a:ext cx="1932300" cy="2646775"/>
            <a:chOff x="1678825" y="1426350"/>
            <a:chExt cx="1932300" cy="2646775"/>
          </a:xfrm>
        </p:grpSpPr>
        <p:sp>
          <p:nvSpPr>
            <p:cNvPr id="750" name="Google Shape;750;p97"/>
            <p:cNvSpPr txBox="1"/>
            <p:nvPr/>
          </p:nvSpPr>
          <p:spPr>
            <a:xfrm>
              <a:off x="1678825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Common </a:t>
              </a:r>
              <a:br>
                <a:rPr lang="en" sz="2000"/>
              </a:br>
              <a:r>
                <a:rPr lang="en" sz="2000"/>
                <a:t>issues</a:t>
              </a:r>
              <a:endParaRPr sz="2000"/>
            </a:p>
          </p:txBody>
        </p:sp>
        <p:pic>
          <p:nvPicPr>
            <p:cNvPr id="751" name="Google Shape;751;p97"/>
            <p:cNvPicPr preferRelativeResize="0"/>
            <p:nvPr/>
          </p:nvPicPr>
          <p:blipFill rotWithShape="1">
            <a:blip r:embed="rId4">
              <a:alphaModFix/>
            </a:blip>
            <a:srcRect b="13149" l="0" r="0" t="-5879"/>
            <a:stretch/>
          </p:blipFill>
          <p:spPr>
            <a:xfrm>
              <a:off x="2001875" y="1426350"/>
              <a:ext cx="1296575" cy="1202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2" name="Google Shape;752;p97"/>
          <p:cNvGrpSpPr/>
          <p:nvPr/>
        </p:nvGrpSpPr>
        <p:grpSpPr>
          <a:xfrm>
            <a:off x="3560900" y="1520650"/>
            <a:ext cx="1932300" cy="2552475"/>
            <a:chOff x="3560900" y="1520650"/>
            <a:chExt cx="1932300" cy="2552475"/>
          </a:xfrm>
        </p:grpSpPr>
        <p:sp>
          <p:nvSpPr>
            <p:cNvPr id="753" name="Google Shape;753;p97"/>
            <p:cNvSpPr txBox="1"/>
            <p:nvPr/>
          </p:nvSpPr>
          <p:spPr>
            <a:xfrm>
              <a:off x="3560900" y="2965225"/>
              <a:ext cx="19323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Dates as</a:t>
              </a:r>
              <a:br>
                <a:rPr lang="en" sz="2000">
                  <a:solidFill>
                    <a:schemeClr val="dk1"/>
                  </a:solidFill>
                </a:rPr>
              </a:br>
              <a:r>
                <a:rPr lang="en" sz="2000">
                  <a:solidFill>
                    <a:schemeClr val="dk1"/>
                  </a:solidFill>
                </a:rPr>
                <a:t>data</a:t>
              </a:r>
              <a:endParaRPr sz="2000">
                <a:solidFill>
                  <a:schemeClr val="dk1"/>
                </a:solidFill>
              </a:endParaRPr>
            </a:p>
          </p:txBody>
        </p:sp>
        <p:pic>
          <p:nvPicPr>
            <p:cNvPr id="754" name="Google Shape;754;p97"/>
            <p:cNvPicPr preferRelativeResize="0"/>
            <p:nvPr/>
          </p:nvPicPr>
          <p:blipFill rotWithShape="1">
            <a:blip r:embed="rId5">
              <a:alphaModFix/>
            </a:blip>
            <a:srcRect b="13151" l="0" r="0" t="1392"/>
            <a:stretch/>
          </p:blipFill>
          <p:spPr>
            <a:xfrm>
              <a:off x="3844425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5" name="Google Shape;755;p97"/>
          <p:cNvGrpSpPr/>
          <p:nvPr/>
        </p:nvGrpSpPr>
        <p:grpSpPr>
          <a:xfrm>
            <a:off x="5392375" y="1520650"/>
            <a:ext cx="1932300" cy="3622875"/>
            <a:chOff x="5392375" y="1520650"/>
            <a:chExt cx="1932300" cy="3622875"/>
          </a:xfrm>
        </p:grpSpPr>
        <p:sp>
          <p:nvSpPr>
            <p:cNvPr id="756" name="Google Shape;756;p97"/>
            <p:cNvSpPr txBox="1"/>
            <p:nvPr/>
          </p:nvSpPr>
          <p:spPr>
            <a:xfrm>
              <a:off x="5392375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Quality control &amp; assurance</a:t>
              </a:r>
              <a:endParaRPr sz="2000"/>
            </a:p>
          </p:txBody>
        </p:sp>
        <p:pic>
          <p:nvPicPr>
            <p:cNvPr id="757" name="Google Shape;757;p97"/>
            <p:cNvPicPr preferRelativeResize="0"/>
            <p:nvPr/>
          </p:nvPicPr>
          <p:blipFill rotWithShape="1">
            <a:blip r:embed="rId6">
              <a:alphaModFix/>
            </a:blip>
            <a:srcRect b="13151" l="0" r="0" t="1392"/>
            <a:stretch/>
          </p:blipFill>
          <p:spPr>
            <a:xfrm>
              <a:off x="5686988" y="1520650"/>
              <a:ext cx="1296599" cy="11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8" name="Google Shape;758;p97"/>
          <p:cNvGrpSpPr/>
          <p:nvPr/>
        </p:nvGrpSpPr>
        <p:grpSpPr>
          <a:xfrm>
            <a:off x="7211700" y="1520650"/>
            <a:ext cx="1932300" cy="3622875"/>
            <a:chOff x="7211700" y="1520650"/>
            <a:chExt cx="1932300" cy="3622875"/>
          </a:xfrm>
        </p:grpSpPr>
        <p:sp>
          <p:nvSpPr>
            <p:cNvPr id="759" name="Google Shape;759;p97"/>
            <p:cNvSpPr txBox="1"/>
            <p:nvPr/>
          </p:nvSpPr>
          <p:spPr>
            <a:xfrm>
              <a:off x="7211700" y="2965225"/>
              <a:ext cx="19323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000"/>
                <a:t>Export considerations</a:t>
              </a:r>
              <a:endParaRPr sz="2000"/>
            </a:p>
          </p:txBody>
        </p:sp>
        <p:pic>
          <p:nvPicPr>
            <p:cNvPr id="760" name="Google Shape;760;p97"/>
            <p:cNvPicPr preferRelativeResize="0"/>
            <p:nvPr/>
          </p:nvPicPr>
          <p:blipFill rotWithShape="1">
            <a:blip r:embed="rId7">
              <a:alphaModFix/>
            </a:blip>
            <a:srcRect b="23488" l="0" r="0" t="1397"/>
            <a:stretch/>
          </p:blipFill>
          <p:spPr>
            <a:xfrm>
              <a:off x="7529550" y="1520650"/>
              <a:ext cx="1296599" cy="973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1" name="Google Shape;761;p97"/>
          <p:cNvSpPr/>
          <p:nvPr/>
        </p:nvSpPr>
        <p:spPr>
          <a:xfrm>
            <a:off x="7677600" y="3957900"/>
            <a:ext cx="1035900" cy="9810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We are here!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8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Considerations: “</a:t>
            </a:r>
            <a:r>
              <a:rPr b="0" lang="en"/>
              <a:t>Yes, and” your files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98"/>
          <p:cNvSpPr txBox="1"/>
          <p:nvPr>
            <p:ph idx="1" type="body"/>
          </p:nvPr>
        </p:nvSpPr>
        <p:spPr>
          <a:xfrm>
            <a:off x="311700" y="1131875"/>
            <a:ext cx="85206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600"/>
              <a:t>It’s not bad to have Excel files, but you should ALSO have your data stored in another format. </a:t>
            </a:r>
            <a:endParaRPr sz="1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9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Considerations: “</a:t>
            </a:r>
            <a:r>
              <a:rPr b="0" lang="en"/>
              <a:t>Yes, and” your files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99"/>
          <p:cNvSpPr txBox="1"/>
          <p:nvPr>
            <p:ph idx="1" type="body"/>
          </p:nvPr>
        </p:nvSpPr>
        <p:spPr>
          <a:xfrm>
            <a:off x="311700" y="1131875"/>
            <a:ext cx="85206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It’s not bad to have Excel files, but you should ALSO have your data stored in another format. </a:t>
            </a:r>
            <a:endParaRPr b="1" sz="2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want to open our data in other programs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not have Excel in the future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have a different version of </a:t>
            </a:r>
            <a:br>
              <a:rPr lang="en" sz="1800"/>
            </a:br>
            <a:r>
              <a:rPr lang="en" sz="1800"/>
              <a:t>Excel (which handle data differently!)</a:t>
            </a:r>
            <a:endParaRPr sz="1800"/>
          </a:p>
        </p:txBody>
      </p:sp>
      <p:pic>
        <p:nvPicPr>
          <p:cNvPr id="774" name="Google Shape;77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175" y="2717550"/>
            <a:ext cx="4007550" cy="2312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5" name="Google Shape;775;p99"/>
          <p:cNvSpPr txBox="1"/>
          <p:nvPr/>
        </p:nvSpPr>
        <p:spPr>
          <a:xfrm>
            <a:off x="0" y="4768200"/>
            <a:ext cx="9144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Source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lang="en" sz="12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https://www.versionmuseum.com/history-of/microsoft-excel</a:t>
            </a:r>
            <a:endParaRPr b="1"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265500" y="1837588"/>
            <a:ext cx="4045200" cy="16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Polls </a:t>
            </a:r>
            <a:br>
              <a:rPr lang="en" sz="3000" u="sng"/>
            </a:br>
            <a:r>
              <a:rPr lang="en" sz="3000" u="sng"/>
              <a:t>on a Jamboard</a:t>
            </a:r>
            <a:br>
              <a:rPr lang="en" sz="3000"/>
            </a:br>
            <a:r>
              <a:rPr lang="en" sz="3000"/>
              <a:t>- 2 minutes - </a:t>
            </a:r>
            <a:endParaRPr sz="3000"/>
          </a:p>
        </p:txBody>
      </p:sp>
      <p:sp>
        <p:nvSpPr>
          <p:cNvPr id="168" name="Google Shape;168;p28"/>
          <p:cNvSpPr txBox="1"/>
          <p:nvPr>
            <p:ph idx="2" type="body"/>
          </p:nvPr>
        </p:nvSpPr>
        <p:spPr>
          <a:xfrm>
            <a:off x="4795250" y="203075"/>
            <a:ext cx="4189500" cy="47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Please: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Go to the Jamboard</a:t>
            </a:r>
            <a:br>
              <a:rPr lang="en" sz="1200" u="sng">
                <a:solidFill>
                  <a:schemeClr val="hlink"/>
                </a:solidFill>
                <a:hlinkClick r:id="rId4"/>
              </a:rPr>
            </a:br>
            <a:br>
              <a:rPr lang="en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sticky note tool to add +1 to your responses to all 3 questions.</a:t>
            </a:r>
            <a:endParaRPr sz="1800"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5">
            <a:alphaModFix/>
          </a:blip>
          <a:srcRect b="22227" l="1512" r="1522" t="0"/>
          <a:stretch/>
        </p:blipFill>
        <p:spPr>
          <a:xfrm>
            <a:off x="1368488" y="250625"/>
            <a:ext cx="1839226" cy="14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702" y="2777700"/>
            <a:ext cx="4328608" cy="217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6486600" y="2275775"/>
            <a:ext cx="2567700" cy="70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Click here to go to the next question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72" name="Google Shape;172;p28"/>
          <p:cNvSpPr/>
          <p:nvPr/>
        </p:nvSpPr>
        <p:spPr>
          <a:xfrm rot="2984586">
            <a:off x="7189190" y="2639434"/>
            <a:ext cx="638796" cy="45272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5311400" y="4060775"/>
            <a:ext cx="1550700" cy="39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Sticky note tool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74" name="Google Shape;174;p28"/>
          <p:cNvSpPr/>
          <p:nvPr/>
        </p:nvSpPr>
        <p:spPr>
          <a:xfrm rot="5401615">
            <a:off x="4110398" y="4029425"/>
            <a:ext cx="638700" cy="45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6858875" y="2937850"/>
            <a:ext cx="605400" cy="26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7">
            <a:alphaModFix/>
          </a:blip>
          <a:srcRect b="31084" l="22999" r="28875" t="28025"/>
          <a:stretch/>
        </p:blipFill>
        <p:spPr>
          <a:xfrm>
            <a:off x="3476050" y="3936425"/>
            <a:ext cx="657740" cy="6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/>
          <p:nvPr/>
        </p:nvSpPr>
        <p:spPr>
          <a:xfrm rot="5401615">
            <a:off x="4824798" y="4029425"/>
            <a:ext cx="638700" cy="45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0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Considerations: </a:t>
            </a:r>
            <a:r>
              <a:rPr b="0" lang="en"/>
              <a:t>Save your data file in a universal, open, static file format (CSV)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00"/>
          <p:cNvSpPr txBox="1"/>
          <p:nvPr>
            <p:ph idx="1" type="body"/>
          </p:nvPr>
        </p:nvSpPr>
        <p:spPr>
          <a:xfrm>
            <a:off x="311700" y="1131875"/>
            <a:ext cx="42603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Excel:</a:t>
            </a:r>
            <a:endParaRPr b="1" sz="2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Binary file that holds information about all the tabs/sheets in a file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Proprietary program–not able to be opened in many other programs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Even if you have Excel available to you, different </a:t>
            </a:r>
            <a:r>
              <a:rPr lang="en" sz="1800" u="sng"/>
              <a:t>versions</a:t>
            </a:r>
            <a:r>
              <a:rPr lang="en" sz="1800"/>
              <a:t> of Excel may handle data differently</a:t>
            </a:r>
            <a:endParaRPr sz="1800"/>
          </a:p>
        </p:txBody>
      </p:sp>
      <p:sp>
        <p:nvSpPr>
          <p:cNvPr id="782" name="Google Shape;782;p100"/>
          <p:cNvSpPr txBox="1"/>
          <p:nvPr>
            <p:ph idx="1" type="body"/>
          </p:nvPr>
        </p:nvSpPr>
        <p:spPr>
          <a:xfrm>
            <a:off x="4980050" y="1120975"/>
            <a:ext cx="40512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CSV:</a:t>
            </a:r>
            <a:endParaRPr b="1" sz="2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Plain text format with a series of values separated by commas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be opened in any text editor program (Excel, TextEdit, etc.)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⭐ Maximum portability + maximum endurance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1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Considerations: </a:t>
            </a:r>
            <a:r>
              <a:rPr b="0" lang="en"/>
              <a:t>Cross-platform operability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01"/>
          <p:cNvSpPr txBox="1"/>
          <p:nvPr>
            <p:ph idx="1" type="body"/>
          </p:nvPr>
        </p:nvSpPr>
        <p:spPr>
          <a:xfrm>
            <a:off x="311700" y="912500"/>
            <a:ext cx="85206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Most coding and statistical environments expect </a:t>
            </a:r>
            <a:br>
              <a:rPr lang="en" sz="2200"/>
            </a:br>
            <a:r>
              <a:rPr lang="en" sz="2200"/>
              <a:t>UNIX-style </a:t>
            </a:r>
            <a:r>
              <a:rPr b="1" lang="en" sz="2200"/>
              <a:t>line endings (LF)</a:t>
            </a:r>
            <a:br>
              <a:rPr b="1" lang="en" sz="2200"/>
            </a:b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Windows uses a different ending </a:t>
            </a:r>
            <a:r>
              <a:rPr b="1" lang="en" sz="2200"/>
              <a:t>(CR LF)</a:t>
            </a:r>
            <a:r>
              <a:rPr lang="en" sz="2200"/>
              <a:t> </a:t>
            </a:r>
            <a:br>
              <a:rPr lang="en" sz="2200"/>
            </a:br>
            <a:r>
              <a:rPr lang="en" sz="2200"/>
              <a:t>(because of old teletype systems!)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2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Considerations: </a:t>
            </a:r>
            <a:r>
              <a:rPr b="0" lang="en"/>
              <a:t>Cross-platform operability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02"/>
          <p:cNvSpPr txBox="1"/>
          <p:nvPr>
            <p:ph idx="1" type="body"/>
          </p:nvPr>
        </p:nvSpPr>
        <p:spPr>
          <a:xfrm>
            <a:off x="311700" y="912500"/>
            <a:ext cx="85206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Most coding and statistical environments expect </a:t>
            </a:r>
            <a:br>
              <a:rPr lang="en" sz="2200"/>
            </a:br>
            <a:r>
              <a:rPr lang="en" sz="2200"/>
              <a:t>UNIX-style line endings (LF)</a:t>
            </a:r>
            <a:br>
              <a:rPr lang="en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Windows uses a different ending (CR LF) </a:t>
            </a:r>
            <a:br>
              <a:rPr lang="en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So, exporting to CSV using Excel, your data will look like this:</a:t>
            </a:r>
            <a:br>
              <a:rPr lang="en" sz="2200"/>
            </a:br>
            <a:r>
              <a:rPr lang="en" sz="2200"/>
              <a:t>	</a:t>
            </a:r>
            <a:r>
              <a:rPr lang="en" sz="2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data1,data2&lt;CR&gt;&lt;LF&gt;1,2&lt;CR&gt;&lt;LF&gt;4,5&lt;CR&gt;&lt;LF&gt;</a:t>
            </a:r>
            <a:endParaRPr sz="2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2200"/>
            </a:br>
            <a:endParaRPr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3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Considerations: </a:t>
            </a:r>
            <a:r>
              <a:rPr b="0" lang="en"/>
              <a:t>Cross-platform operability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03"/>
          <p:cNvSpPr txBox="1"/>
          <p:nvPr>
            <p:ph idx="1" type="body"/>
          </p:nvPr>
        </p:nvSpPr>
        <p:spPr>
          <a:xfrm>
            <a:off x="311700" y="912500"/>
            <a:ext cx="85206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</a:t>
            </a:r>
            <a:r>
              <a:rPr lang="en" sz="2000"/>
              <a:t>xporting to CSV using Excel, the data in text format will look like this:</a:t>
            </a:r>
            <a:br>
              <a:rPr lang="en" sz="2000"/>
            </a:br>
            <a:br>
              <a:rPr lang="en" sz="2000"/>
            </a:br>
            <a:r>
              <a:rPr lang="en" sz="2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data1,data2&lt;CR&gt;&lt;LF&gt;1,2&lt;CR&gt;&lt;LF&gt;4,5&lt;CR&gt;&lt;LF&gt;</a:t>
            </a:r>
            <a:endParaRPr sz="2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2000"/>
            </a:br>
            <a:endParaRPr sz="2000"/>
          </a:p>
        </p:txBody>
      </p:sp>
      <p:pic>
        <p:nvPicPr>
          <p:cNvPr id="801" name="Google Shape;80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875" y="2971625"/>
            <a:ext cx="4435607" cy="19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03"/>
          <p:cNvSpPr txBox="1"/>
          <p:nvPr>
            <p:ph idx="1" type="body"/>
          </p:nvPr>
        </p:nvSpPr>
        <p:spPr>
          <a:xfrm>
            <a:off x="311700" y="2467925"/>
            <a:ext cx="85206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</a:t>
            </a:r>
            <a:r>
              <a:rPr lang="en" sz="2000"/>
              <a:t>pening the CSV in Excel will look like this:</a:t>
            </a:r>
            <a:endParaRPr sz="2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4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Considerations: </a:t>
            </a:r>
            <a:r>
              <a:rPr b="0" lang="en"/>
              <a:t>Cross-platform operability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04"/>
          <p:cNvSpPr txBox="1"/>
          <p:nvPr>
            <p:ph idx="1" type="body"/>
          </p:nvPr>
        </p:nvSpPr>
        <p:spPr>
          <a:xfrm>
            <a:off x="311700" y="912500"/>
            <a:ext cx="85206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Opening our data in a system that doesn’t parse the CR character will show the data in text format like this</a:t>
            </a:r>
            <a:r>
              <a:rPr lang="en" sz="2000"/>
              <a:t>:</a:t>
            </a:r>
            <a:br>
              <a:rPr lang="en" sz="2000"/>
            </a:br>
            <a:br>
              <a:rPr lang="en" sz="2000"/>
            </a:br>
            <a:r>
              <a:rPr lang="en" sz="2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data1,data2&lt;CR&gt;</a:t>
            </a:r>
            <a:br>
              <a:rPr lang="en" sz="2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1,2&lt;CR&gt;</a:t>
            </a:r>
            <a:br>
              <a:rPr lang="en" sz="2000"/>
            </a:br>
            <a:endParaRPr sz="2000"/>
          </a:p>
        </p:txBody>
      </p:sp>
      <p:pic>
        <p:nvPicPr>
          <p:cNvPr id="809" name="Google Shape;809;p104"/>
          <p:cNvPicPr preferRelativeResize="0"/>
          <p:nvPr/>
        </p:nvPicPr>
        <p:blipFill rotWithShape="1">
          <a:blip r:embed="rId3">
            <a:alphaModFix/>
          </a:blip>
          <a:srcRect b="3746" l="0" r="0" t="3746"/>
          <a:stretch/>
        </p:blipFill>
        <p:spPr>
          <a:xfrm>
            <a:off x="2282875" y="3196700"/>
            <a:ext cx="4435607" cy="19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04"/>
          <p:cNvSpPr txBox="1"/>
          <p:nvPr>
            <p:ph idx="1" type="body"/>
          </p:nvPr>
        </p:nvSpPr>
        <p:spPr>
          <a:xfrm>
            <a:off x="311700" y="2856550"/>
            <a:ext cx="85206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in table </a:t>
            </a:r>
            <a:r>
              <a:rPr lang="en" sz="2000"/>
              <a:t>format</a:t>
            </a:r>
            <a:r>
              <a:rPr lang="en" sz="2000"/>
              <a:t> it will look like this</a:t>
            </a:r>
            <a:endParaRPr sz="2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5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Considerations: </a:t>
            </a:r>
            <a:r>
              <a:rPr b="0" lang="en"/>
              <a:t>Cross-platform operability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05"/>
          <p:cNvSpPr txBox="1"/>
          <p:nvPr>
            <p:ph idx="1" type="body"/>
          </p:nvPr>
        </p:nvSpPr>
        <p:spPr>
          <a:xfrm>
            <a:off x="311700" y="912500"/>
            <a:ext cx="85206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When exporting from Excel, save as a “Windows CSV file”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6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Considerations: </a:t>
            </a:r>
            <a:r>
              <a:rPr b="0" lang="en"/>
              <a:t>Commas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06"/>
          <p:cNvSpPr txBox="1"/>
          <p:nvPr>
            <p:ph idx="1" type="body"/>
          </p:nvPr>
        </p:nvSpPr>
        <p:spPr>
          <a:xfrm>
            <a:off x="311700" y="1131875"/>
            <a:ext cx="85206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If your data have commas, be aware and careful! </a:t>
            </a:r>
            <a:endParaRPr b="1" sz="2400"/>
          </a:p>
          <a:p>
            <a:pPr indent="0" lvl="0" marL="88900" marR="889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7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Considerations: </a:t>
            </a:r>
            <a:r>
              <a:rPr b="0" lang="en"/>
              <a:t>Commas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07"/>
          <p:cNvSpPr txBox="1"/>
          <p:nvPr>
            <p:ph idx="1" type="body"/>
          </p:nvPr>
        </p:nvSpPr>
        <p:spPr>
          <a:xfrm>
            <a:off x="311700" y="1131875"/>
            <a:ext cx="85206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If your data have commas, be aware and careful! e.g., 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date,type,len_hours,num_registered,num_attended,trainer,cancelled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29 Apr,OA,1.5,1.5,15,JM,N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 Mar,OA,60,19,25,PG,N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 Jul,OA,1,25,20,</a:t>
            </a:r>
            <a:r>
              <a:rPr b="1" lang="en" sz="1600">
                <a:solidFill>
                  <a:srgbClr val="33333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PG, JM</a:t>
            </a:r>
            <a:r>
              <a:rPr lang="en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,N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4 Jan,OA,1,26,17,JM,N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29 Mar,RDM,1,27,24,JM,N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829" name="Google Shape;82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850" y="3421875"/>
            <a:ext cx="5722925" cy="16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07"/>
          <p:cNvSpPr/>
          <p:nvPr/>
        </p:nvSpPr>
        <p:spPr>
          <a:xfrm>
            <a:off x="3507425" y="4191800"/>
            <a:ext cx="5100600" cy="310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08"/>
          <p:cNvPicPr preferRelativeResize="0"/>
          <p:nvPr/>
        </p:nvPicPr>
        <p:blipFill rotWithShape="1">
          <a:blip r:embed="rId3">
            <a:alphaModFix/>
          </a:blip>
          <a:srcRect b="19763" l="0" r="0" t="-3013"/>
          <a:stretch/>
        </p:blipFill>
        <p:spPr>
          <a:xfrm>
            <a:off x="1924798" y="493625"/>
            <a:ext cx="4977025" cy="41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08"/>
          <p:cNvSpPr txBox="1"/>
          <p:nvPr/>
        </p:nvSpPr>
        <p:spPr>
          <a:xfrm>
            <a:off x="-152400" y="38575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 Narrow"/>
                <a:ea typeface="Arial Narrow"/>
                <a:cs typeface="Arial Narrow"/>
                <a:sym typeface="Arial Narrow"/>
              </a:rPr>
              <a:t>Data Organization</a:t>
            </a:r>
            <a:endParaRPr b="1" sz="28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37" name="Google Shape;837;p108"/>
          <p:cNvPicPr preferRelativeResize="0"/>
          <p:nvPr/>
        </p:nvPicPr>
        <p:blipFill rotWithShape="1">
          <a:blip r:embed="rId4">
            <a:alphaModFix/>
          </a:blip>
          <a:srcRect b="15249" l="0" r="0" t="76"/>
          <a:stretch/>
        </p:blipFill>
        <p:spPr>
          <a:xfrm>
            <a:off x="221675" y="3082800"/>
            <a:ext cx="1937401" cy="16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08"/>
          <p:cNvPicPr preferRelativeResize="0"/>
          <p:nvPr/>
        </p:nvPicPr>
        <p:blipFill rotWithShape="1">
          <a:blip r:embed="rId5">
            <a:alphaModFix/>
          </a:blip>
          <a:srcRect b="7662" l="0" r="0" t="7662"/>
          <a:stretch/>
        </p:blipFill>
        <p:spPr>
          <a:xfrm>
            <a:off x="6751650" y="3164900"/>
            <a:ext cx="2367475" cy="20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08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Thoughts: </a:t>
            </a:r>
            <a:r>
              <a:rPr b="0" lang="en"/>
              <a:t>Data organization is foundational to data work!</a:t>
            </a:r>
            <a:endParaRPr b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9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Thoughts: </a:t>
            </a:r>
            <a:r>
              <a:rPr b="0" lang="en"/>
              <a:t>Follow the cardinal </a:t>
            </a:r>
            <a:r>
              <a:rPr b="0" lang="en"/>
              <a:t>rules</a:t>
            </a:r>
            <a:r>
              <a:rPr b="0" lang="en"/>
              <a:t> of working with data!</a:t>
            </a:r>
            <a:endParaRPr b="0"/>
          </a:p>
        </p:txBody>
      </p:sp>
      <p:pic>
        <p:nvPicPr>
          <p:cNvPr id="845" name="Google Shape;845;p109"/>
          <p:cNvPicPr preferRelativeResize="0"/>
          <p:nvPr/>
        </p:nvPicPr>
        <p:blipFill rotWithShape="1">
          <a:blip r:embed="rId3">
            <a:alphaModFix/>
          </a:blip>
          <a:srcRect b="11545" l="1318" r="65893" t="4611"/>
          <a:stretch/>
        </p:blipFill>
        <p:spPr>
          <a:xfrm>
            <a:off x="311717" y="1746500"/>
            <a:ext cx="1395125" cy="1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09"/>
          <p:cNvSpPr txBox="1"/>
          <p:nvPr/>
        </p:nvSpPr>
        <p:spPr>
          <a:xfrm>
            <a:off x="135300" y="3347350"/>
            <a:ext cx="15717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Columns </a:t>
            </a:r>
            <a:br>
              <a:rPr lang="en" sz="1800"/>
            </a:br>
            <a:r>
              <a:rPr lang="en" sz="1800"/>
              <a:t>=</a:t>
            </a:r>
            <a:br>
              <a:rPr lang="en" sz="1800"/>
            </a:br>
            <a:r>
              <a:rPr lang="en" sz="1800"/>
              <a:t>Variables</a:t>
            </a:r>
            <a:br>
              <a:rPr lang="en" sz="1800"/>
            </a:br>
            <a:r>
              <a:rPr lang="en" sz="1800"/>
              <a:t>(e.g., height)</a:t>
            </a:r>
            <a:endParaRPr sz="1800"/>
          </a:p>
        </p:txBody>
      </p:sp>
      <p:pic>
        <p:nvPicPr>
          <p:cNvPr id="847" name="Google Shape;847;p109"/>
          <p:cNvPicPr preferRelativeResize="0"/>
          <p:nvPr/>
        </p:nvPicPr>
        <p:blipFill rotWithShape="1">
          <a:blip r:embed="rId3">
            <a:alphaModFix/>
          </a:blip>
          <a:srcRect b="11545" l="1316" r="35078" t="4611"/>
          <a:stretch/>
        </p:blipFill>
        <p:spPr>
          <a:xfrm>
            <a:off x="311721" y="1746500"/>
            <a:ext cx="2706400" cy="1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09"/>
          <p:cNvSpPr txBox="1"/>
          <p:nvPr/>
        </p:nvSpPr>
        <p:spPr>
          <a:xfrm>
            <a:off x="1616750" y="3347350"/>
            <a:ext cx="17385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Rows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=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Observations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(e.g., person1)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9" name="Google Shape;849;p109"/>
          <p:cNvPicPr preferRelativeResize="0"/>
          <p:nvPr/>
        </p:nvPicPr>
        <p:blipFill rotWithShape="1">
          <a:blip r:embed="rId3">
            <a:alphaModFix/>
          </a:blip>
          <a:srcRect b="11545" l="1316" r="1859" t="4611"/>
          <a:stretch/>
        </p:blipFill>
        <p:spPr>
          <a:xfrm>
            <a:off x="311713" y="1746500"/>
            <a:ext cx="4119925" cy="1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09"/>
          <p:cNvSpPr txBox="1"/>
          <p:nvPr/>
        </p:nvSpPr>
        <p:spPr>
          <a:xfrm>
            <a:off x="3166438" y="3347350"/>
            <a:ext cx="13440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Cells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=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Values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(don’t combine!)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1" name="Google Shape;851;p109"/>
          <p:cNvSpPr txBox="1"/>
          <p:nvPr/>
        </p:nvSpPr>
        <p:spPr>
          <a:xfrm>
            <a:off x="5022763" y="3640700"/>
            <a:ext cx="19323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Leave your raw data alone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852" name="Google Shape;852;p109"/>
          <p:cNvGrpSpPr/>
          <p:nvPr/>
        </p:nvGrpSpPr>
        <p:grpSpPr>
          <a:xfrm>
            <a:off x="5119675" y="1626663"/>
            <a:ext cx="1738500" cy="1857787"/>
            <a:chOff x="5119675" y="1626663"/>
            <a:chExt cx="1738500" cy="1857787"/>
          </a:xfrm>
        </p:grpSpPr>
        <p:sp>
          <p:nvSpPr>
            <p:cNvPr id="853" name="Google Shape;853;p109"/>
            <p:cNvSpPr txBox="1"/>
            <p:nvPr/>
          </p:nvSpPr>
          <p:spPr>
            <a:xfrm>
              <a:off x="5119675" y="2774650"/>
              <a:ext cx="1738500" cy="7098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Your Raw Data</a:t>
              </a:r>
              <a:endParaRPr b="1" sz="1800">
                <a:solidFill>
                  <a:srgbClr val="FF0000"/>
                </a:solidFill>
              </a:endParaRPr>
            </a:p>
          </p:txBody>
        </p:sp>
        <p:pic>
          <p:nvPicPr>
            <p:cNvPr id="854" name="Google Shape;854;p109"/>
            <p:cNvPicPr preferRelativeResize="0"/>
            <p:nvPr/>
          </p:nvPicPr>
          <p:blipFill rotWithShape="1">
            <a:blip r:embed="rId4">
              <a:alphaModFix/>
            </a:blip>
            <a:srcRect b="9303" l="5448" r="4793" t="13678"/>
            <a:stretch/>
          </p:blipFill>
          <p:spPr>
            <a:xfrm>
              <a:off x="5119675" y="1626663"/>
              <a:ext cx="1738475" cy="1147975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55" name="Google Shape;855;p109"/>
          <p:cNvSpPr txBox="1"/>
          <p:nvPr/>
        </p:nvSpPr>
        <p:spPr>
          <a:xfrm>
            <a:off x="7211700" y="3640700"/>
            <a:ext cx="19323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Export as text-based format (like CSV)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6" name="Google Shape;856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1825" y="1607802"/>
            <a:ext cx="1490476" cy="149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168975" y="110375"/>
            <a:ext cx="89751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1: </a:t>
            </a:r>
            <a:r>
              <a:rPr b="0" lang="en" u="sng"/>
              <a:t>Right now</a:t>
            </a:r>
            <a:r>
              <a:rPr b="0" lang="en"/>
              <a:t>,</a:t>
            </a:r>
            <a:r>
              <a:rPr lang="en"/>
              <a:t> </a:t>
            </a:r>
            <a:r>
              <a:rPr b="0" lang="en"/>
              <a:t>how do you </a:t>
            </a:r>
            <a:r>
              <a:rPr b="0" lang="en" u="sng"/>
              <a:t>feel</a:t>
            </a:r>
            <a:r>
              <a:rPr b="0" lang="en"/>
              <a:t> about working in spreadsheets?</a:t>
            </a:r>
            <a:endParaRPr b="0"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912500"/>
            <a:ext cx="85206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❤️ Spreadsheets are my </a:t>
            </a:r>
            <a:r>
              <a:rPr b="1" lang="en" sz="2200"/>
              <a:t>LOVE</a:t>
            </a:r>
            <a:r>
              <a:rPr lang="en" sz="2200"/>
              <a:t> language</a:t>
            </a:r>
            <a:endParaRPr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I’m </a:t>
            </a:r>
            <a:r>
              <a:rPr b="1" lang="en" sz="2200"/>
              <a:t>PRETTY COMFORTABLE</a:t>
            </a:r>
            <a:r>
              <a:rPr lang="en" sz="2200"/>
              <a:t> with spreadsheets </a:t>
            </a:r>
            <a:endParaRPr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I’m </a:t>
            </a:r>
            <a:r>
              <a:rPr b="1" lang="en" sz="2200"/>
              <a:t>FINE</a:t>
            </a:r>
            <a:r>
              <a:rPr lang="en" sz="2200"/>
              <a:t> with spreadsheets</a:t>
            </a:r>
            <a:endParaRPr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 only work with spreadsheets </a:t>
            </a:r>
            <a:r>
              <a:rPr b="1" lang="en" sz="2200"/>
              <a:t>IF I HAVE TO </a:t>
            </a:r>
            <a:endParaRPr b="1"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⛔ </a:t>
            </a:r>
            <a:r>
              <a:rPr b="1" lang="en" sz="2200"/>
              <a:t>I AVOID spreadsheets </a:t>
            </a:r>
            <a:r>
              <a:rPr lang="en" sz="2200"/>
              <a:t>like the plague</a:t>
            </a:r>
            <a:endParaRPr sz="2200"/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Other </a:t>
            </a:r>
            <a:endParaRPr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0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Thoughts: </a:t>
            </a:r>
            <a:r>
              <a:rPr b="0" lang="en"/>
              <a:t>Document your data work!</a:t>
            </a:r>
            <a:endParaRPr b="0"/>
          </a:p>
        </p:txBody>
      </p:sp>
      <p:pic>
        <p:nvPicPr>
          <p:cNvPr id="862" name="Google Shape;862;p110"/>
          <p:cNvPicPr preferRelativeResize="0"/>
          <p:nvPr/>
        </p:nvPicPr>
        <p:blipFill rotWithShape="1">
          <a:blip r:embed="rId3">
            <a:alphaModFix/>
          </a:blip>
          <a:srcRect b="0" l="0" r="8842" t="0"/>
          <a:stretch/>
        </p:blipFill>
        <p:spPr>
          <a:xfrm>
            <a:off x="1185375" y="1399304"/>
            <a:ext cx="6630601" cy="31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10"/>
          <p:cNvPicPr preferRelativeResize="0"/>
          <p:nvPr/>
        </p:nvPicPr>
        <p:blipFill rotWithShape="1">
          <a:blip r:embed="rId4">
            <a:alphaModFix/>
          </a:blip>
          <a:srcRect b="17729" l="15953" r="18205" t="0"/>
          <a:stretch/>
        </p:blipFill>
        <p:spPr>
          <a:xfrm rot="34">
            <a:off x="6429450" y="687662"/>
            <a:ext cx="2402925" cy="213192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4" name="Google Shape;864;p110"/>
          <p:cNvPicPr preferRelativeResize="0"/>
          <p:nvPr/>
        </p:nvPicPr>
        <p:blipFill rotWithShape="1">
          <a:blip r:embed="rId5">
            <a:alphaModFix/>
          </a:blip>
          <a:srcRect b="14324" l="0" r="0" t="0"/>
          <a:stretch/>
        </p:blipFill>
        <p:spPr>
          <a:xfrm rot="-999607">
            <a:off x="200778" y="3678040"/>
            <a:ext cx="1382702" cy="118459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1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Thoughts: </a:t>
            </a:r>
            <a:r>
              <a:rPr b="0" lang="en"/>
              <a:t>Use preferred date formatting (YYYYMMDD)!</a:t>
            </a:r>
            <a:endParaRPr b="0"/>
          </a:p>
        </p:txBody>
      </p:sp>
      <p:pic>
        <p:nvPicPr>
          <p:cNvPr id="870" name="Google Shape;870;p111"/>
          <p:cNvPicPr preferRelativeResize="0"/>
          <p:nvPr/>
        </p:nvPicPr>
        <p:blipFill rotWithShape="1">
          <a:blip r:embed="rId3">
            <a:alphaModFix/>
          </a:blip>
          <a:srcRect b="0" l="0" r="0" t="4388"/>
          <a:stretch/>
        </p:blipFill>
        <p:spPr>
          <a:xfrm>
            <a:off x="657700" y="1429763"/>
            <a:ext cx="7685950" cy="22839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1" name="Google Shape;871;p111"/>
          <p:cNvSpPr/>
          <p:nvPr/>
        </p:nvSpPr>
        <p:spPr>
          <a:xfrm>
            <a:off x="1379519" y="3493344"/>
            <a:ext cx="1382100" cy="1343100"/>
          </a:xfrm>
          <a:prstGeom prst="flowChartSummingJunction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11"/>
          <p:cNvSpPr/>
          <p:nvPr/>
        </p:nvSpPr>
        <p:spPr>
          <a:xfrm>
            <a:off x="6382394" y="3493344"/>
            <a:ext cx="1382100" cy="1343100"/>
          </a:xfrm>
          <a:prstGeom prst="flowChartSummingJunction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111"/>
          <p:cNvGrpSpPr/>
          <p:nvPr/>
        </p:nvGrpSpPr>
        <p:grpSpPr>
          <a:xfrm>
            <a:off x="3911290" y="3493317"/>
            <a:ext cx="1321427" cy="1343148"/>
            <a:chOff x="5282350" y="266650"/>
            <a:chExt cx="2701200" cy="1960800"/>
          </a:xfrm>
        </p:grpSpPr>
        <p:sp>
          <p:nvSpPr>
            <p:cNvPr id="874" name="Google Shape;874;p111"/>
            <p:cNvSpPr/>
            <p:nvPr/>
          </p:nvSpPr>
          <p:spPr>
            <a:xfrm>
              <a:off x="6392950" y="266650"/>
              <a:ext cx="1590600" cy="1960800"/>
            </a:xfrm>
            <a:prstGeom prst="diagStripe">
              <a:avLst>
                <a:gd fmla="val 69225" name="adj"/>
              </a:avLst>
            </a:prstGeom>
            <a:solidFill>
              <a:srgbClr val="38761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11"/>
            <p:cNvSpPr/>
            <p:nvPr/>
          </p:nvSpPr>
          <p:spPr>
            <a:xfrm rot="5400000">
              <a:off x="5262400" y="1052150"/>
              <a:ext cx="1150500" cy="1110600"/>
            </a:xfrm>
            <a:prstGeom prst="diagStripe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2"/>
          <p:cNvSpPr txBox="1"/>
          <p:nvPr>
            <p:ph type="title"/>
          </p:nvPr>
        </p:nvSpPr>
        <p:spPr>
          <a:xfrm>
            <a:off x="168975" y="110375"/>
            <a:ext cx="86634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Thoughts: </a:t>
            </a:r>
            <a:r>
              <a:rPr b="0" lang="en"/>
              <a:t>Leverage tools to prevent data entry errors and make corrections</a:t>
            </a:r>
            <a:endParaRPr b="0"/>
          </a:p>
        </p:txBody>
      </p:sp>
      <p:pic>
        <p:nvPicPr>
          <p:cNvPr id="881" name="Google Shape;881;p112"/>
          <p:cNvPicPr preferRelativeResize="0"/>
          <p:nvPr/>
        </p:nvPicPr>
        <p:blipFill rotWithShape="1">
          <a:blip r:embed="rId3">
            <a:alphaModFix/>
          </a:blip>
          <a:srcRect b="23068" l="0" r="0" t="6039"/>
          <a:stretch/>
        </p:blipFill>
        <p:spPr>
          <a:xfrm>
            <a:off x="2454900" y="1503675"/>
            <a:ext cx="1983025" cy="140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12"/>
          <p:cNvPicPr preferRelativeResize="0"/>
          <p:nvPr/>
        </p:nvPicPr>
        <p:blipFill rotWithShape="1">
          <a:blip r:embed="rId4">
            <a:alphaModFix/>
          </a:blip>
          <a:srcRect b="14559" l="0" r="0" t="0"/>
          <a:stretch/>
        </p:blipFill>
        <p:spPr>
          <a:xfrm>
            <a:off x="4724550" y="1503675"/>
            <a:ext cx="1645229" cy="140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12"/>
          <p:cNvPicPr preferRelativeResize="0"/>
          <p:nvPr/>
        </p:nvPicPr>
        <p:blipFill rotWithShape="1">
          <a:blip r:embed="rId5">
            <a:alphaModFix/>
          </a:blip>
          <a:srcRect b="0" l="3130" r="3130" t="0"/>
          <a:stretch/>
        </p:blipFill>
        <p:spPr>
          <a:xfrm>
            <a:off x="3678063" y="3090400"/>
            <a:ext cx="1645229" cy="140572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